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9.xml" ContentType="application/inkml+xml"/>
  <Override PartName="/ppt/ink/ink3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7" r:id="rId5"/>
    <p:sldId id="286" r:id="rId6"/>
    <p:sldId id="288" r:id="rId7"/>
    <p:sldId id="285" r:id="rId8"/>
    <p:sldId id="256" r:id="rId9"/>
    <p:sldId id="273" r:id="rId10"/>
    <p:sldId id="293" r:id="rId11"/>
    <p:sldId id="274" r:id="rId12"/>
    <p:sldId id="275" r:id="rId13"/>
    <p:sldId id="276" r:id="rId14"/>
    <p:sldId id="277" r:id="rId15"/>
    <p:sldId id="278" r:id="rId16"/>
    <p:sldId id="279" r:id="rId17"/>
    <p:sldId id="280" r:id="rId18"/>
    <p:sldId id="281" r:id="rId19"/>
    <p:sldId id="282" r:id="rId20"/>
    <p:sldId id="283" r:id="rId21"/>
    <p:sldId id="284" r:id="rId22"/>
    <p:sldId id="289" r:id="rId23"/>
    <p:sldId id="290" r:id="rId24"/>
    <p:sldId id="292" r:id="rId25"/>
    <p:sldId id="294" r:id="rId26"/>
    <p:sldId id="26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8FFF23-786E-0FBC-EBF5-9C88324EAA4F}" name="Lin Kaplan" initials="LK" userId="S::jkaplan2@uccs.edu::f0b81c72-d9af-46ad-84f9-28ac3e2f7fbc" providerId="AD"/>
  <p188:author id="{AE57422F-FF41-49CE-2621-71F8493C6B82}" name="Marshall Ferguson" initials="MF" userId="S::mfergus7@uccs.edu::b3d05b06-72a1-4fbc-9963-a66e8b506c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74460" autoAdjust="0"/>
  </p:normalViewPr>
  <p:slideViewPr>
    <p:cSldViewPr>
      <p:cViewPr varScale="1">
        <p:scale>
          <a:sx n="95" d="100"/>
          <a:sy n="95" d="100"/>
        </p:scale>
        <p:origin x="206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1:42.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80,'50'0,"8"-1,0 3,89 13,-89-4,-19-2,0-2,73 4,314-13,-394-1,0-1,-1-1,0-2,0-1,0-2,50-23,-67 27,-1 0,2 1,-1 0,0 1,1 1,0 1,29-2,-9 2,45-9,-45 5,50-1,1184 8,-1246-1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28.9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1 106,'45'0,"48"0,136-16,-124 6,200 8,-148 4,-65 0,101-4,-124-11,-50 8,0 2,29-3,-21 4,-1-2,1 0,33-12,-35 9,1 1,0 1,42-3,447 7,-231 3,-269-1,0 1,1 0,-1 1,0 1,0 0,-1 1,27 13,27 9,-27-16,1-2,0-2,85 4,257-10,-192-2,-154-1,55-9,-54 5,51-2,246 9,-314-1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33.9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81,'51'-3,"0"-2,70-16,4-1,-54 12,-25 2,87-2,-108 10,12-1,-1 2,0 1,0 1,-1 3,48 12,-49-7,-13-5,0 1,0 1,29 16,-41-20,-1 0,1 0,1-1,-1 0,0-1,1 0,-1-1,15 1,85-4,-47-1,115 3,-154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38.6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0 130,'12'-1,"-1"0,0-1,0 0,11-4,40-7,393 10,-233 6,-130-5,100 4,-107 10,-52-6,57 2,-18-9,-35 0,0 1,0 2,0 1,38 9,-32-5,0-1,0-3,0-2,60-4,2 0,-32 3,-13 2,0-3,109-16,-29-10,-119 23,0 1,0 2,30 0,-36 2,-1 0,1-2,-1 0,0 0,1-1,-1-1,0 0,0-1,18-8,-15 5,0 1,0 0,0 2,1 0,-1 1,1 1,29 0,43-7,-52 4,-1 2,54 3,29-3,-50-9,-51 7,-1 2,30-3,81 6,-107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41.3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1 208,'26'-1,"1"-2,28-6,-27 4,47-3,142 10,97-4,-278-3,69-17,2-1,-53 12,54-17,-14 2,-1 0,-63 16,1 2,0 0,1 2,61-3,399 11,-472-1,0 1,34 8,-33-6,1 0,23 1,-2-5,-24-1,0 2,0 0,0 0,0 2,0 1,0 0,18 7,18 8,0-3,1-2,105 11,-136-22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44.4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0 189,'374'-16,"-117"-34,-93 15,-15-5,-39 9,-66 24,0 2,-1 2,1 2,50 5,10-1,642-4,-724 3,0 1,0 0,-1 2,1 0,-1 1,20 10,-20-8,1 0,0-2,0 0,0-2,41 4,80 4,5 1,-108-11,46 9,-46-5,48 1,-17 4,-30-3,-16-5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46.4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1,'441'0,"-419"0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8:20.7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3,'30'0,"25"-1,1 3,84 13,-76-7,1-2,0-4,65-5,-8 0,-103 2,1-1,33-8,27-2,432 8,-263 7,-227-3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8:34.8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42,'83'1,"93"-3,-106-10,-50 8,-1 0,28-1,134 7,79-4,-219-8,-24 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8:53.80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58,'26'1,"-1"2,31 6,-28-4,46 3,524-7,-288-3,-291 1,1-1,34-8,-33 6,0 0,25-1,6 5,-33 1,0-1,0-1,0 0,0-2,0 0,-1-1,1 0,30-14,-38 14,1 0,0 0,0 1,1 0,-1 1,24-1,82 5,-51 1,-20-3,-1 2,68 12,-59-7,1-2,0-2,63-6,-16 1,-81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8:59.3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1 132,'857'0,"-827"-1,-1-2,39-9,-15 2,-1 1,-15 2,0 2,42-1,-19 7,-25 0,0-1,1-2,-1-1,37-8,-32 4,1 2,0 1,-1 3,56 5,-2-2,5 0,113-5,-200 1,1 0,-1-1,1-1,22-10,-23 9,0 1,0-1,0 2,23-4,188 3,-121 6,-84 0,0 1,0 1,0 0,-1 1,0 1,0 1,0 0,-1 1,21 14,-16-9,0-2,1-1,1 0,35 9,-10-10,0-1,1-3,64-1,-30-6,118 4,-117 17,-65-15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2:09.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1 159,'675'0,"-667"-1,0 1,-1-1,1-1,-1 1,1-1,-1-1,0 1,0-1,12-7,12-4,-12 8,1 1,0 2,1 0,-1 1,0 1,1 0,39 6,5-3,355-1,-394-3,-1 0,30-7,-28 4,45-3,423 7,-238 2,-229 1,-1 1,36 8,2 0,2 1,-42-7,1-1,37 1,846-6,-890 0,0-1,36-8,-35 5,0 1,27-1,601 3,-316 5,-299-6,-1-1,1-1,59-18,-45 10,84-18,-74 20,-32 6,-1 1,36-2,1008 4,-513 5,404-3,-940 1,0 1,36 8,-35-5,1-1,26 1,73 8,-79-7,57 1,1588-8,-1664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1:30.3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99,'43'2,"54"9,-54-5,50 1,60-9,119 4,-179 10,-53-5,58 1,-84-9,0 2,0 0,0 0,-1 1,1 1,0 0,-1 1,26 11,-27-10,1 0,1-1,-1 0,0-1,1-1,25 2,89-6,-49-1,22 4,104-3,-75-23,-29 12,-64 7,48-2,-34 8,-20 0,0 0,0-3,53-9,-56 7,1 1,-1 1,44 1,-43 3,1-2,0-1,35-8,-34 4,60-3,14-2,-69 6,0 2,69 3,24-2,-59-11,-51 8,0 2,29-3,637 4,-333 5,-244-5,118 5,-154 9,-53-7,1-1,27 1,638-3,-332-5,-297 1,87-17,-109 14,24-6,-32 6,1 0,42-1,-21 6,-6 1,-1-1,1-3,50-10,-71 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07.0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2,'50'0,"6"-1,0 2,96 15,-98-9,0-2,0-2,59-6,-17 2,-68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09.9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1,'1244'0,"-1221"0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38.7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79,'618'0,"-590"-1,0-2,28-6,46-4,9 0,-77 7,54-2,15 10,79-4,-112-10,-51 8,0 0,28-1,-23 5,-2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42.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3,'172'-2,"186"5,-255 10,-61-7,63 2,837-9,-914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45.6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1,'1246'0,"-1209"1,57 11,-56-6,53 2,633-9,-702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48.4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0,'4'0,"7"0,5 0,4 0,3 0,3 0,1 0,-5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49.8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0 119,'5'0,"36"1,-1-1,1-3,-1-1,59-14,-56 9,2 1,-1 3,1 2,79 3,62-3,-56-22,-122 24,0 0,-1-1,0 0,1 0,-1-1,0 0,0 0,8-6,-3 3,6-3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27:58.0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1 110,'0'1,"1"0,-1 0,1 0,-1 0,1 0,-1 0,1 0,0 0,0 0,-1 0,1 0,0 0,0 0,0 0,0-1,0 1,0 0,0-1,0 1,1-1,-1 1,0-1,0 0,0 1,1-1,-1 0,2 0,40 5,-39-5,435 4,-225-7,252 3,-447-1,0-1,36-9,-34 7,-1 0,27-1,639 3,-334 5,-325-4,0-1,0 0,32-9,32-1,-72 11,0-1,-1 0,1-2,-1 0,1-1,19-9,-22 8,-1 1,1 1,0 0,32-2,13-3,-13 2,1 2,0 2,79 6,-22 0,779-3,-857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34:00.8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24,'7'-4,"3"-5,0-1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2:13.2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0 131,'55'-20,"124"-7,161-5,-296 32,0-3,48-9,-41 5,-1 3,1 1,67 6,78-3,-110-12,-53 6,56-2,1382 9,-1445 1,-1 0,31 7,-30-4,0-1,28 1,23-6,-55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21:34:03.9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0,'0'4,"0"5,4 5,1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2:20.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1 235,'69'-1,"-4"0,0 2,100 16,67 20,-207-33,0 2,31 9,-36-8,-1-2,1 0,0-1,33 2,368-8,-395 1,-1-2,38-8,0 0,33-6,112-35,-75 9,-71 22,127-27,-89 23,-79 18,0 1,1 1,-1 0,34-1,-27 5,228 5,-238-2,0 2,-1 0,31 12,-37-11,0-1,1 0,-1-1,1 0,0-1,-1 0,1-1,0 0,0-1,0 0,15-3,58-10,2 4,0 3,127 9,-61-1,522-2,-657-1,1-1,35-8,25-3,14 12,-55 1,0-1,73-13,-55 7,-1 1,1 3,87 6,-28 0,954-3,-1036-2,-1-1,1-2,40-11,-40 8,1 1,63-5,555 13,-624-1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2:28.6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1 240,'18'1,"0"2,1 0,-1 0,31 12,37 7,-18-11,-23-2,1-3,55 0,1806-8,-1041 3,-846-2,0-2,0 0,0-1,32-12,42-8,-35 15,-15 1,84-3,19-2,-98 7,51-1,-66 6,57-11,-56 6,52-1,7 8,-35 0,1-2,102-14,-75 3,17-3,51-11,-123 21,1 2,-1 1,36 3,43-2,-103-1,0 1,0-1,1 0,-1-1,8-4,-11 5,-1 0,1 0,0 0,0 1,0-1,0 1,0 0,0 1,0-1,0 1,0 0,0 0,0 1,0-1,0 1,0 0,6 2,75 26,2-4,152 23,-187-38,-18-3,1-2,49 2,435-9,-487 1,63-13,-18 2,108-14,-29 1,-93 16,2 1,84-1,-118 9,4 1,0-1,0-2,67-12,275-65,-323 72,0 1,1 4,76 5,-14 0,-54-4,78 2,-138 0,-1-1,0 1,0-1,1 1,-1 0,0 0,0 0,0 1,0-1,0 1,0-1,-1 1,1 0,0 0,-1 1,1-1,-1 0,0 1,0-1,0 1,0 0,0 0,-1 0,1 0,-1 0,0 0,0 0,0 0,0 0,-1 1,1-1,-1 0,1 0,-1 1,-1-1,1 0,0 1,-1-1,1 0,-1 0,0 1,0-1,0 0,-1 0,1 0,-1 0,0-1,1 1,-5 4,-4 4,-2-1,1 0,-1-1,0 0,-1-1,0-1,0 1,-1-2,1 0,-2-1,1 0,0-1,-1-1,0 0,0-1,0-1,-20 0,16 0,-1-1,1-1,-1-1,1 0,-1-1,1-1,0-1,0-1,1-1,0 0,-28-16,37 18,0 2,0-1,-1 1,1 0,-1 1,0 0,1 1,-1 0,-13 1,-45-8,-27-6,74 12,0 0,0-2,1 0,-1-1,-24-10,27 7,-5-4,-2 2,1 0,-1 2,0 0,-1 2,-42-5,-19-2,64 8,-47-3,-294 9,350-1,1 1,-1 1,0 1,0-1,1 2,-1 0,-16 8,15-4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2:34.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0,'8'6,"1"-1,1-1,-1 1,0-1,1-1,0 0,0 0,0-1,12 1,-3 1,219 57,-178-43,-32-10,0 1,30 14,-37-13,0-2,1-1,0-1,1 0,-1-2,38 3,143-7,-97-2,-80 2,15 1,1-1,0-2,0-2,0-2,59-17,-71 16,58-9,-15 4,109-13,-138 17,-24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4:11.3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3,'55'-1,"-25"0,0 0,-1 2,1 1,0 1,-1 2,1 1,30 11,-39-11,0 0,0-1,25 3,25 5,-54-8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3:54:13.4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27,'5'0,"5"0,6 0,8 0,6 0,1 0,0 0,-1 0,-1-5,-1 0,-1-1,0 2,-1 1,-1 1,1 1,0 0,-5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5T14:03:21.3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0 162,'28'-3,"1"0,-1-2,-1-1,45-16,-43 13,-3 1,0 1,1 2,0 0,-1 2,44 0,-28 4,-29 1,0-1,0-1,1 0,-1-1,0 0,0-1,0-1,0 0,0 0,13-7,-10 3,1 2,-1 0,1 0,0 2,0 0,1 0,-1 2,0 0,21 3,40-4,-6-11,-53 9,0 1,26-3,642 4,-336 5,-279-5,-40 0,-1 1,1 2,33 4,-57-2,0-1,0 1,-1 0,1 0,8 6,-9-4,1-1,0 0,1-1,11 4,40 7,-7-1,1-2,0-2,85 2,-119-10,-1 1,36 8,32 3,42-13,-106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5D694E-CE29-4A6D-8B96-34AFCA7D1D63}" type="datetimeFigureOut">
              <a:rPr lang="en-US" smtClean="0"/>
              <a:t>12/19/2023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0FBF3D-F09F-4178-9787-D99E5862ED1D}" type="slidenum">
              <a:rPr lang="en-US" smtClean="0"/>
              <a:t>‹#›</a:t>
            </a:fld>
            <a:endParaRPr lang="en-US"/>
          </a:p>
        </p:txBody>
      </p:sp>
    </p:spTree>
    <p:extLst>
      <p:ext uri="{BB962C8B-B14F-4D97-AF65-F5344CB8AC3E}">
        <p14:creationId xmlns:p14="http://schemas.microsoft.com/office/powerpoint/2010/main" val="85032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obtaining a Research Administration industry designation, go to the RACC website.  There is a 250-question test.  There ARE study sessions / study groups out there.  Take a look at the RACC website it is a good first step.  There is a handbook for each designation that outlines the requirements to site for an exam, the cost and the continuing education requirements.</a:t>
            </a:r>
          </a:p>
        </p:txBody>
      </p:sp>
      <p:sp>
        <p:nvSpPr>
          <p:cNvPr id="4" name="Slide Number Placeholder 3"/>
          <p:cNvSpPr>
            <a:spLocks noGrp="1"/>
          </p:cNvSpPr>
          <p:nvPr>
            <p:ph type="sldNum" sz="quarter" idx="5"/>
          </p:nvPr>
        </p:nvSpPr>
        <p:spPr/>
        <p:txBody>
          <a:bodyPr/>
          <a:lstStyle/>
          <a:p>
            <a:fld id="{8B0FBF3D-F09F-4178-9787-D99E5862ED1D}" type="slidenum">
              <a:rPr lang="en-US" smtClean="0"/>
              <a:t>4</a:t>
            </a:fld>
            <a:endParaRPr lang="en-US"/>
          </a:p>
        </p:txBody>
      </p:sp>
    </p:spTree>
    <p:extLst>
      <p:ext uri="{BB962C8B-B14F-4D97-AF65-F5344CB8AC3E}">
        <p14:creationId xmlns:p14="http://schemas.microsoft.com/office/powerpoint/2010/main" val="96227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continuing to move down the document.  Now we are in the Award Information section.  This sections houses data points that you will be more familiar with:  Award Date – is when the award was ‘made / communicated’.  Period of Performance:  7/1/2021 – 6/30/2024.  Project Title – this is a LONG title.  Often times PIs will use short-hand.  Meaning for this award, often we’ll just refer to it as just “Project CREST”.  Funding Opportunity:  this is the NSF funding opportunity for which the funded proposals was submitted to.  Okay, we are now past page 1!!!</a:t>
            </a:r>
          </a:p>
        </p:txBody>
      </p:sp>
      <p:sp>
        <p:nvSpPr>
          <p:cNvPr id="4" name="Slide Number Placeholder 3"/>
          <p:cNvSpPr>
            <a:spLocks noGrp="1"/>
          </p:cNvSpPr>
          <p:nvPr>
            <p:ph type="sldNum" sz="quarter" idx="5"/>
          </p:nvPr>
        </p:nvSpPr>
        <p:spPr/>
        <p:txBody>
          <a:bodyPr/>
          <a:lstStyle/>
          <a:p>
            <a:fld id="{8B0FBF3D-F09F-4178-9787-D99E5862ED1D}" type="slidenum">
              <a:rPr lang="en-US" smtClean="0"/>
              <a:t>14</a:t>
            </a:fld>
            <a:endParaRPr lang="en-US"/>
          </a:p>
        </p:txBody>
      </p:sp>
    </p:spTree>
    <p:extLst>
      <p:ext uri="{BB962C8B-B14F-4D97-AF65-F5344CB8AC3E}">
        <p14:creationId xmlns:p14="http://schemas.microsoft.com/office/powerpoint/2010/main" val="151241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 CFDA Number and Name – this is the “Catalog of Federal Domestic Assistance”  this is the assistance number funded by the Federal Government.</a:t>
            </a:r>
          </a:p>
          <a:p>
            <a:r>
              <a:rPr lang="en-US" dirty="0"/>
              <a:t>FUNDING INFORMATION section!!  Award Obligated by this Amendment (NOA amount).  No cost share.</a:t>
            </a:r>
          </a:p>
          <a:p>
            <a:r>
              <a:rPr lang="en-US" dirty="0"/>
              <a:t>PROJECT PERSONNEL section – Lists the senior personnel.</a:t>
            </a:r>
          </a:p>
          <a:p>
            <a:r>
              <a:rPr lang="en-US" dirty="0"/>
              <a:t>NSF CONTRACT INFORMATION  - I don’t use, for PI / OSP / SPA reference</a:t>
            </a:r>
          </a:p>
          <a:p>
            <a:endParaRPr lang="en-US" dirty="0"/>
          </a:p>
        </p:txBody>
      </p:sp>
      <p:sp>
        <p:nvSpPr>
          <p:cNvPr id="4" name="Slide Number Placeholder 3"/>
          <p:cNvSpPr>
            <a:spLocks noGrp="1"/>
          </p:cNvSpPr>
          <p:nvPr>
            <p:ph type="sldNum" sz="quarter" idx="5"/>
          </p:nvPr>
        </p:nvSpPr>
        <p:spPr/>
        <p:txBody>
          <a:bodyPr/>
          <a:lstStyle/>
          <a:p>
            <a:fld id="{8B0FBF3D-F09F-4178-9787-D99E5862ED1D}" type="slidenum">
              <a:rPr lang="en-US" smtClean="0"/>
              <a:t>15</a:t>
            </a:fld>
            <a:endParaRPr lang="en-US"/>
          </a:p>
        </p:txBody>
      </p:sp>
    </p:spTree>
    <p:extLst>
      <p:ext uri="{BB962C8B-B14F-4D97-AF65-F5344CB8AC3E}">
        <p14:creationId xmlns:p14="http://schemas.microsoft.com/office/powerpoint/2010/main" val="74833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 of 5!  GENERAL TERMS AND CONDITIONS  I go to the NSF website and search “Research Terms and Conditions”  This will pull up the RTC main hub page.  Here we find the “Research Terms and Conditions Overlay to the Uniform Administrative Requirements Dated 11/20/2020”  This is a 32 page document, in a table format, that is SEARCHABLE.  It has Uniform Guidance on the left and overlay on the right.  THE WHOLE point of this is CLARIFICATION to UG.  Also housed in the RTC is MY PERSONAL FAVORITE the Prior Approval Matrix.</a:t>
            </a:r>
          </a:p>
          <a:p>
            <a:r>
              <a:rPr lang="en-US" dirty="0"/>
              <a:t>Moving on – FINALLY the actual budget.  I’m not going to go line by line because each award is different BUT here is where you can reconcile the Account Setup Form, to m-FIN, and make sense of that, BACK to the NOA budget.</a:t>
            </a:r>
          </a:p>
          <a:p>
            <a:r>
              <a:rPr lang="en-US" dirty="0"/>
              <a:t>LIN – jumps in and explains why certain account codes are used and the limitations of budget coding</a:t>
            </a:r>
          </a:p>
        </p:txBody>
      </p:sp>
      <p:sp>
        <p:nvSpPr>
          <p:cNvPr id="4" name="Slide Number Placeholder 3"/>
          <p:cNvSpPr>
            <a:spLocks noGrp="1"/>
          </p:cNvSpPr>
          <p:nvPr>
            <p:ph type="sldNum" sz="quarter" idx="5"/>
          </p:nvPr>
        </p:nvSpPr>
        <p:spPr/>
        <p:txBody>
          <a:bodyPr/>
          <a:lstStyle/>
          <a:p>
            <a:fld id="{8B0FBF3D-F09F-4178-9787-D99E5862ED1D}" type="slidenum">
              <a:rPr lang="en-US" smtClean="0"/>
              <a:t>16</a:t>
            </a:fld>
            <a:endParaRPr lang="en-US"/>
          </a:p>
        </p:txBody>
      </p:sp>
    </p:spTree>
    <p:extLst>
      <p:ext uri="{BB962C8B-B14F-4D97-AF65-F5344CB8AC3E}">
        <p14:creationId xmlns:p14="http://schemas.microsoft.com/office/powerpoint/2010/main" val="140328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 of 5, more budget information.  No comments.</a:t>
            </a:r>
          </a:p>
        </p:txBody>
      </p:sp>
      <p:sp>
        <p:nvSpPr>
          <p:cNvPr id="4" name="Slide Number Placeholder 3"/>
          <p:cNvSpPr>
            <a:spLocks noGrp="1"/>
          </p:cNvSpPr>
          <p:nvPr>
            <p:ph type="sldNum" sz="quarter" idx="5"/>
          </p:nvPr>
        </p:nvSpPr>
        <p:spPr/>
        <p:txBody>
          <a:bodyPr/>
          <a:lstStyle/>
          <a:p>
            <a:fld id="{8B0FBF3D-F09F-4178-9787-D99E5862ED1D}" type="slidenum">
              <a:rPr lang="en-US" smtClean="0"/>
              <a:t>17</a:t>
            </a:fld>
            <a:endParaRPr lang="en-US"/>
          </a:p>
        </p:txBody>
      </p:sp>
    </p:spTree>
    <p:extLst>
      <p:ext uri="{BB962C8B-B14F-4D97-AF65-F5344CB8AC3E}">
        <p14:creationId xmlns:p14="http://schemas.microsoft.com/office/powerpoint/2010/main" val="19434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 of 5!!!  Here is the end of the budget table.  We can see / verify the indirect cost rate / F&amp;A rate.  See that we this F&amp;A is applied via the Modified Total Direct Cost method.</a:t>
            </a:r>
          </a:p>
          <a:p>
            <a:r>
              <a:rPr lang="en-US" dirty="0"/>
              <a:t>FINALLY, we read that it says reference the PAPPG guide for re-budget authority.</a:t>
            </a:r>
          </a:p>
        </p:txBody>
      </p:sp>
      <p:sp>
        <p:nvSpPr>
          <p:cNvPr id="4" name="Slide Number Placeholder 3"/>
          <p:cNvSpPr>
            <a:spLocks noGrp="1"/>
          </p:cNvSpPr>
          <p:nvPr>
            <p:ph type="sldNum" sz="quarter" idx="5"/>
          </p:nvPr>
        </p:nvSpPr>
        <p:spPr/>
        <p:txBody>
          <a:bodyPr/>
          <a:lstStyle/>
          <a:p>
            <a:fld id="{8B0FBF3D-F09F-4178-9787-D99E5862ED1D}" type="slidenum">
              <a:rPr lang="en-US" smtClean="0"/>
              <a:t>18</a:t>
            </a:fld>
            <a:endParaRPr lang="en-US"/>
          </a:p>
        </p:txBody>
      </p:sp>
    </p:spTree>
    <p:extLst>
      <p:ext uri="{BB962C8B-B14F-4D97-AF65-F5344CB8AC3E}">
        <p14:creationId xmlns:p14="http://schemas.microsoft.com/office/powerpoint/2010/main" val="27140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 of NOAs differ by sponsor and award. Whether the NOA is 5 pages of 135 pages long, always look for these key pieces of information about any award that you are supporting. </a:t>
            </a:r>
          </a:p>
        </p:txBody>
      </p:sp>
      <p:sp>
        <p:nvSpPr>
          <p:cNvPr id="4" name="Slide Number Placeholder 3"/>
          <p:cNvSpPr>
            <a:spLocks noGrp="1"/>
          </p:cNvSpPr>
          <p:nvPr>
            <p:ph type="sldNum" sz="quarter" idx="5"/>
          </p:nvPr>
        </p:nvSpPr>
        <p:spPr/>
        <p:txBody>
          <a:bodyPr/>
          <a:lstStyle/>
          <a:p>
            <a:fld id="{8B0FBF3D-F09F-4178-9787-D99E5862ED1D}" type="slidenum">
              <a:rPr lang="en-US" smtClean="0"/>
              <a:t>20</a:t>
            </a:fld>
            <a:endParaRPr lang="en-US"/>
          </a:p>
        </p:txBody>
      </p:sp>
    </p:spTree>
    <p:extLst>
      <p:ext uri="{BB962C8B-B14F-4D97-AF65-F5344CB8AC3E}">
        <p14:creationId xmlns:p14="http://schemas.microsoft.com/office/powerpoint/2010/main" val="45013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0FBF3D-F09F-4178-9787-D99E5862ED1D}" type="slidenum">
              <a:rPr lang="en-US" smtClean="0"/>
              <a:t>23</a:t>
            </a:fld>
            <a:endParaRPr lang="en-US"/>
          </a:p>
        </p:txBody>
      </p:sp>
    </p:spTree>
    <p:extLst>
      <p:ext uri="{BB962C8B-B14F-4D97-AF65-F5344CB8AC3E}">
        <p14:creationId xmlns:p14="http://schemas.microsoft.com/office/powerpoint/2010/main" val="144994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0FBF3D-F09F-4178-9787-D99E5862ED1D}" type="slidenum">
              <a:rPr lang="en-US" smtClean="0"/>
              <a:t>5</a:t>
            </a:fld>
            <a:endParaRPr lang="en-US"/>
          </a:p>
        </p:txBody>
      </p:sp>
    </p:spTree>
    <p:extLst>
      <p:ext uri="{BB962C8B-B14F-4D97-AF65-F5344CB8AC3E}">
        <p14:creationId xmlns:p14="http://schemas.microsoft.com/office/powerpoint/2010/main" val="12444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Marshall – ‘Contains or references’.  This is the crutch of why I asked Melinda if I could present to SPAN on the NOA reading topic.  I’m sure you’ve all been here before!!!  A PI in your department gets a new award….GREAT!!..and then you want to dive in and figure out what’s it’s all about.  You get the 1) NOA  2) Excel Budget  3) Budget Narrative  4) Proposal perhaps even the funding opportunity announcement (FOA) and then you starting reading the NOA.  And it’s like reading a legal briefing.  My eyes glaze over…Outlook email pop up....and…this exercise gets kicked down the road. My goal today is to do a deep dive into a NSF NOA and show you why…1) why research administration has so many rules  2) that you are not ALONE!  3) key information that needs to be highlighted in your NOA within the DRA grant files…highlighted like actually using the highlight tool in Adobe.  Because down the line, when a question arises from the PI, you can re-open the document and the highpoints will already pop.  Plus…this way you aren’t already working from behind.  Like getting the award and then sitting back and waiting for questions to arise.  By reading the NOA upon receipt, you are forcing yourself to become very familiar with the NOA and all the award documents at the start.</a:t>
            </a:r>
          </a:p>
        </p:txBody>
      </p:sp>
      <p:sp>
        <p:nvSpPr>
          <p:cNvPr id="4" name="Slide Number Placeholder 3"/>
          <p:cNvSpPr>
            <a:spLocks noGrp="1"/>
          </p:cNvSpPr>
          <p:nvPr>
            <p:ph type="sldNum" sz="quarter" idx="5"/>
          </p:nvPr>
        </p:nvSpPr>
        <p:spPr/>
        <p:txBody>
          <a:bodyPr/>
          <a:lstStyle/>
          <a:p>
            <a:fld id="{8B0FBF3D-F09F-4178-9787-D99E5862ED1D}" type="slidenum">
              <a:rPr lang="en-US" smtClean="0"/>
              <a:t>6</a:t>
            </a:fld>
            <a:endParaRPr lang="en-US"/>
          </a:p>
        </p:txBody>
      </p:sp>
    </p:spTree>
    <p:extLst>
      <p:ext uri="{BB962C8B-B14F-4D97-AF65-F5344CB8AC3E}">
        <p14:creationId xmlns:p14="http://schemas.microsoft.com/office/powerpoint/2010/main" val="72396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Chapter 6, section B of the PAPPG 19-1.  That’s the Proposal &amp; Award Policies &amp; Procedures Guide.  I’m using 19-1 because THAT was the version of the guide when this award was made.  The current PAPPG guide is 23-1 but the NSF PAPPG guide webpage says, “Each version of the PAPPG applies to all proposals or applications submitted while that version is effective.”  And this award was submitted while PAPPG 19-1 was effective.  </a:t>
            </a:r>
          </a:p>
        </p:txBody>
      </p:sp>
      <p:sp>
        <p:nvSpPr>
          <p:cNvPr id="4" name="Slide Number Placeholder 3"/>
          <p:cNvSpPr>
            <a:spLocks noGrp="1"/>
          </p:cNvSpPr>
          <p:nvPr>
            <p:ph type="sldNum" sz="quarter" idx="5"/>
          </p:nvPr>
        </p:nvSpPr>
        <p:spPr/>
        <p:txBody>
          <a:bodyPr/>
          <a:lstStyle/>
          <a:p>
            <a:fld id="{8B0FBF3D-F09F-4178-9787-D99E5862ED1D}" type="slidenum">
              <a:rPr lang="en-US" smtClean="0"/>
              <a:t>8</a:t>
            </a:fld>
            <a:endParaRPr lang="en-US"/>
          </a:p>
        </p:txBody>
      </p:sp>
    </p:spTree>
    <p:extLst>
      <p:ext uri="{BB962C8B-B14F-4D97-AF65-F5344CB8AC3E}">
        <p14:creationId xmlns:p14="http://schemas.microsoft.com/office/powerpoint/2010/main" val="299941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that the Amendment Number is 000, that tell me this is the original NOA,</a:t>
            </a:r>
          </a:p>
        </p:txBody>
      </p:sp>
      <p:sp>
        <p:nvSpPr>
          <p:cNvPr id="4" name="Slide Number Placeholder 3"/>
          <p:cNvSpPr>
            <a:spLocks noGrp="1"/>
          </p:cNvSpPr>
          <p:nvPr>
            <p:ph type="sldNum" sz="quarter" idx="5"/>
          </p:nvPr>
        </p:nvSpPr>
        <p:spPr/>
        <p:txBody>
          <a:bodyPr/>
          <a:lstStyle/>
          <a:p>
            <a:fld id="{8B0FBF3D-F09F-4178-9787-D99E5862ED1D}" type="slidenum">
              <a:rPr lang="en-US" smtClean="0"/>
              <a:t>9</a:t>
            </a:fld>
            <a:endParaRPr lang="en-US"/>
          </a:p>
        </p:txBody>
      </p:sp>
    </p:spTree>
    <p:extLst>
      <p:ext uri="{BB962C8B-B14F-4D97-AF65-F5344CB8AC3E}">
        <p14:creationId xmlns:p14="http://schemas.microsoft.com/office/powerpoint/2010/main" val="398023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hereby awards a standard grant for support of the project described in the proposal referenced above.  This NOA is only 5 pages total.  If you don’t already have it in the award email from OSP, go ahead and ask for the proposal FROM OSP for future reference and you can keep it in your files.  OSP is the source for the final / submitted documents.  For instance, I’ve used the proposal to add backup documentation for paying SOW independent contractors for the EAB.  The proposal was extremely clear that EAB members would need to be paid $500 per year and also the project WOULD REIMBURSMENT THEM for traveling to UCCS for a site visit.  That documentation is housed both in the budget justification but also goes into greater detail in the proposal (a table format of which EAB members are traveling to UCCS in which particular project year).  Reading on, “This award includes funding identified by NSF as COVID-10 related”.  That doesn’t mean a lot to me but now I know.  </a:t>
            </a:r>
            <a:r>
              <a:rPr lang="en-US" dirty="0" err="1"/>
              <a:t>Oooo</a:t>
            </a:r>
            <a:r>
              <a:rPr lang="en-US" dirty="0"/>
              <a:t> okay now we are going to talk 2 CFR.  “The recipient is REMINDED of the importance of maintaining appropriate cost documentation and records as required by 2 CFR 200.302, Financial Management”.  Great now lets go actually look at 200.302 and see what it says!!</a:t>
            </a:r>
          </a:p>
        </p:txBody>
      </p:sp>
      <p:sp>
        <p:nvSpPr>
          <p:cNvPr id="4" name="Slide Number Placeholder 3"/>
          <p:cNvSpPr>
            <a:spLocks noGrp="1"/>
          </p:cNvSpPr>
          <p:nvPr>
            <p:ph type="sldNum" sz="quarter" idx="5"/>
          </p:nvPr>
        </p:nvSpPr>
        <p:spPr/>
        <p:txBody>
          <a:bodyPr/>
          <a:lstStyle/>
          <a:p>
            <a:fld id="{8B0FBF3D-F09F-4178-9787-D99E5862ED1D}" type="slidenum">
              <a:rPr lang="en-US" smtClean="0"/>
              <a:t>10</a:t>
            </a:fld>
            <a:endParaRPr lang="en-US"/>
          </a:p>
        </p:txBody>
      </p:sp>
    </p:spTree>
    <p:extLst>
      <p:ext uri="{BB962C8B-B14F-4D97-AF65-F5344CB8AC3E}">
        <p14:creationId xmlns:p14="http://schemas.microsoft.com/office/powerpoint/2010/main" val="49854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dirty="0"/>
              <a:t>“And the other non-Federal entity (that us) financial management system (we use PeopleSoft Financials for the FMS), including records documenting compliance with Federal statues, regulations, and the terms and conditions of the Federal award, must be sufficient to permit the preparation of reports required by general and program-specific terms and conditions; and the tracing of funds to a level of expenditures adequate to establish that such funds have been used according to the Federal statues”.  Wow…okay what does that mean?  It means we have to have a FMS, we do with PeopleSoft Financials,  then what caught my eye was ‘and the tracing of funds to a level of expenditure’…that sounds like using the correct account code.  That’s our day-to-day in Concur &amp; Marketplace where we must choose the correct account code.</a:t>
            </a:r>
          </a:p>
          <a:p>
            <a:pPr marL="228600" indent="-228600">
              <a:buAutoNum type="alphaLcParenR"/>
            </a:pPr>
            <a:endParaRPr lang="en-US" dirty="0"/>
          </a:p>
          <a:p>
            <a:pPr marL="228600" indent="-228600">
              <a:buAutoNum type="alphaLcParenR"/>
            </a:pPr>
            <a:r>
              <a:rPr lang="en-US" dirty="0"/>
              <a:t>1) When SPA loads FMS with award data.  I’ve heard SPA says new award setups take awhile.  We’ll that’s probably why because they are loading relevant data into the FMS as required by 200.302(b)(1). </a:t>
            </a:r>
          </a:p>
          <a:p>
            <a:pPr marL="0" indent="0">
              <a:buNone/>
            </a:pPr>
            <a:r>
              <a:rPr lang="en-US" dirty="0"/>
              <a:t>      2) Accurate, current and complete disclosure of the financial results for EACH federal award.  Meaning, amongst other things, we don’t lump multiple awarded funds together and we maintain adequate documentation.</a:t>
            </a:r>
          </a:p>
          <a:p>
            <a:pPr marL="0" indent="0">
              <a:buNone/>
            </a:pPr>
            <a:r>
              <a:rPr lang="en-US" dirty="0"/>
              <a:t>      3)  Records that identify…..authorizations, financial obligations, expenditures…and be supported by source documentation.  Meaning…the reason to obtain PI, file and attach PI approvals.</a:t>
            </a:r>
          </a:p>
          <a:p>
            <a:pPr marL="0" indent="0">
              <a:buNone/>
            </a:pPr>
            <a:endParaRPr lang="en-US" dirty="0"/>
          </a:p>
          <a:p>
            <a:pPr marL="0" indent="0">
              <a:buNone/>
            </a:pPr>
            <a:r>
              <a:rPr lang="en-US" dirty="0"/>
              <a:t>Okay…you get the gist.  You don’t want me to recite the all these CFR citations to you.  BUT, my overall point is, yes there are CFR citations that are ‘contain and referenced within’ and when you read the definitions and then think of how the are currently applied to our research infrastructure here at UCCS / CU , then they tend to be easier to digest.  Plus…I think, if you want to get your feet wet, start with 200.402 – 405 these are the basic considerations for composition of costs (cost principles) and make a lot of common sense.</a:t>
            </a:r>
          </a:p>
        </p:txBody>
      </p:sp>
      <p:sp>
        <p:nvSpPr>
          <p:cNvPr id="4" name="Slide Number Placeholder 3"/>
          <p:cNvSpPr>
            <a:spLocks noGrp="1"/>
          </p:cNvSpPr>
          <p:nvPr>
            <p:ph type="sldNum" sz="quarter" idx="5"/>
          </p:nvPr>
        </p:nvSpPr>
        <p:spPr/>
        <p:txBody>
          <a:bodyPr/>
          <a:lstStyle/>
          <a:p>
            <a:fld id="{8B0FBF3D-F09F-4178-9787-D99E5862ED1D}" type="slidenum">
              <a:rPr lang="en-US" smtClean="0"/>
              <a:t>11</a:t>
            </a:fld>
            <a:endParaRPr lang="en-US"/>
          </a:p>
        </p:txBody>
      </p:sp>
    </p:spTree>
    <p:extLst>
      <p:ext uri="{BB962C8B-B14F-4D97-AF65-F5344CB8AC3E}">
        <p14:creationId xmlns:p14="http://schemas.microsoft.com/office/powerpoint/2010/main" val="53306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NOA, moving down, “All materials produced as part of this project, including electronic components such as webpages, must include a clear indication of sources of support.”  Now this is NOT something DRA should have to monitor for compliance.  This is the PI’s responsibility to ensure they cite the funding source on public facing mediums.  It’s nice to read on the NOA, and then see it being applied.</a:t>
            </a:r>
          </a:p>
        </p:txBody>
      </p:sp>
      <p:sp>
        <p:nvSpPr>
          <p:cNvPr id="4" name="Slide Number Placeholder 3"/>
          <p:cNvSpPr>
            <a:spLocks noGrp="1"/>
          </p:cNvSpPr>
          <p:nvPr>
            <p:ph type="sldNum" sz="quarter" idx="5"/>
          </p:nvPr>
        </p:nvSpPr>
        <p:spPr/>
        <p:txBody>
          <a:bodyPr/>
          <a:lstStyle/>
          <a:p>
            <a:fld id="{8B0FBF3D-F09F-4178-9787-D99E5862ED1D}" type="slidenum">
              <a:rPr lang="en-US" smtClean="0"/>
              <a:t>12</a:t>
            </a:fld>
            <a:endParaRPr lang="en-US"/>
          </a:p>
        </p:txBody>
      </p:sp>
    </p:spTree>
    <p:extLst>
      <p:ext uri="{BB962C8B-B14F-4D97-AF65-F5344CB8AC3E}">
        <p14:creationId xmlns:p14="http://schemas.microsoft.com/office/powerpoint/2010/main" val="283241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proof of practice.  The PI and staff project manager is CITING the NSF grant on this public facing website.  Similarly, posters created also use this same citation at the bottom.</a:t>
            </a:r>
          </a:p>
        </p:txBody>
      </p:sp>
      <p:sp>
        <p:nvSpPr>
          <p:cNvPr id="4" name="Slide Number Placeholder 3"/>
          <p:cNvSpPr>
            <a:spLocks noGrp="1"/>
          </p:cNvSpPr>
          <p:nvPr>
            <p:ph type="sldNum" sz="quarter" idx="5"/>
          </p:nvPr>
        </p:nvSpPr>
        <p:spPr/>
        <p:txBody>
          <a:bodyPr/>
          <a:lstStyle/>
          <a:p>
            <a:fld id="{8B0FBF3D-F09F-4178-9787-D99E5862ED1D}" type="slidenum">
              <a:rPr lang="en-US" smtClean="0"/>
              <a:t>13</a:t>
            </a:fld>
            <a:endParaRPr lang="en-US"/>
          </a:p>
        </p:txBody>
      </p:sp>
    </p:spTree>
    <p:extLst>
      <p:ext uri="{BB962C8B-B14F-4D97-AF65-F5344CB8AC3E}">
        <p14:creationId xmlns:p14="http://schemas.microsoft.com/office/powerpoint/2010/main" val="386693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81000" y="5807075"/>
            <a:ext cx="2133600" cy="365125"/>
          </a:xfrm>
        </p:spPr>
        <p:txBody>
          <a:bodyPr/>
          <a:lstStyle/>
          <a:p>
            <a:endParaRPr lang="en-US" dirty="0"/>
          </a:p>
        </p:txBody>
      </p:sp>
      <p:sp>
        <p:nvSpPr>
          <p:cNvPr id="5" name="Footer Placeholder 4"/>
          <p:cNvSpPr>
            <a:spLocks noGrp="1"/>
          </p:cNvSpPr>
          <p:nvPr>
            <p:ph type="ftr" sz="quarter" idx="11"/>
          </p:nvPr>
        </p:nvSpPr>
        <p:spPr>
          <a:xfrm>
            <a:off x="3124200" y="5807075"/>
            <a:ext cx="2895600" cy="365125"/>
          </a:xfrm>
        </p:spPr>
        <p:txBody>
          <a:bodyPr/>
          <a:lstStyle/>
          <a:p>
            <a:endParaRPr lang="en-US" dirty="0"/>
          </a:p>
        </p:txBody>
      </p:sp>
      <p:sp>
        <p:nvSpPr>
          <p:cNvPr id="6"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0"/>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5"/>
            <a:ext cx="2133600" cy="365125"/>
          </a:xfrm>
        </p:spPr>
        <p:txBody>
          <a:bodyPr/>
          <a:lstStyle/>
          <a:p>
            <a:endParaRPr lang="en-US" dirty="0"/>
          </a:p>
        </p:txBody>
      </p:sp>
      <p:sp>
        <p:nvSpPr>
          <p:cNvPr id="7" name="Footer Placeholder 4"/>
          <p:cNvSpPr>
            <a:spLocks noGrp="1"/>
          </p:cNvSpPr>
          <p:nvPr>
            <p:ph type="ftr" sz="quarter" idx="11"/>
          </p:nvPr>
        </p:nvSpPr>
        <p:spPr>
          <a:xfrm>
            <a:off x="3124200" y="5807075"/>
            <a:ext cx="2895600" cy="365125"/>
          </a:xfrm>
        </p:spPr>
        <p:txBody>
          <a:bodyPr/>
          <a:lstStyle/>
          <a:p>
            <a:endParaRPr lang="en-US" dirty="0"/>
          </a:p>
        </p:txBody>
      </p:sp>
      <p:sp>
        <p:nvSpPr>
          <p:cNvPr id="8"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5"/>
            <a:ext cx="2133600" cy="365125"/>
          </a:xfrm>
        </p:spPr>
        <p:txBody>
          <a:bodyPr/>
          <a:lstStyle/>
          <a:p>
            <a:endParaRPr lang="en-US" dirty="0"/>
          </a:p>
        </p:txBody>
      </p:sp>
      <p:sp>
        <p:nvSpPr>
          <p:cNvPr id="6" name="Footer Placeholder 4"/>
          <p:cNvSpPr>
            <a:spLocks noGrp="1"/>
          </p:cNvSpPr>
          <p:nvPr>
            <p:ph type="ftr" sz="quarter" idx="11"/>
          </p:nvPr>
        </p:nvSpPr>
        <p:spPr>
          <a:xfrm>
            <a:off x="3124200" y="5807075"/>
            <a:ext cx="2895600" cy="365125"/>
          </a:xfrm>
        </p:spPr>
        <p:txBody>
          <a:bodyPr/>
          <a:lstStyle/>
          <a:p>
            <a:endParaRPr lang="en-US" dirty="0"/>
          </a:p>
        </p:txBody>
      </p:sp>
      <p:sp>
        <p:nvSpPr>
          <p:cNvPr id="7"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12/19/2023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79"/>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6283472"/>
            <a:ext cx="2209801" cy="42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6.png"/><Relationship Id="rId21" Type="http://schemas.openxmlformats.org/officeDocument/2006/relationships/image" Target="../media/image17.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0.png"/><Relationship Id="rId50" Type="http://schemas.openxmlformats.org/officeDocument/2006/relationships/customXml" Target="../ink/ink24.xml"/><Relationship Id="rId55"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customXml" Target="../ink/ink7.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5.png"/><Relationship Id="rId40" Type="http://schemas.openxmlformats.org/officeDocument/2006/relationships/customXml" Target="../ink/ink19.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8.xml"/><Relationship Id="rId5"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0.png"/><Relationship Id="rId30" Type="http://schemas.openxmlformats.org/officeDocument/2006/relationships/customXml" Target="../ink/ink14.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32.png"/><Relationship Id="rId3" Type="http://schemas.openxmlformats.org/officeDocument/2006/relationships/image" Target="../media/image8.png"/><Relationship Id="rId12" Type="http://schemas.openxmlformats.org/officeDocument/2006/relationships/customXml" Target="../ink/ink5.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7.png"/><Relationship Id="rId54"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4.xml"/><Relationship Id="rId31" Type="http://schemas.openxmlformats.org/officeDocument/2006/relationships/image" Target="../media/image22.png"/><Relationship Id="rId44" Type="http://schemas.openxmlformats.org/officeDocument/2006/relationships/customXml" Target="../ink/ink21.xml"/><Relationship Id="rId52" Type="http://schemas.openxmlformats.org/officeDocument/2006/relationships/customXml" Target="../ink/ink2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44.png"/><Relationship Id="rId4" Type="http://schemas.openxmlformats.org/officeDocument/2006/relationships/customXml" Target="../ink/ink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ECC3-EC37-59FC-3640-9C5B34263160}"/>
              </a:ext>
            </a:extLst>
          </p:cNvPr>
          <p:cNvSpPr>
            <a:spLocks noGrp="1"/>
          </p:cNvSpPr>
          <p:nvPr>
            <p:ph type="ctrTitle"/>
          </p:nvPr>
        </p:nvSpPr>
        <p:spPr/>
        <p:txBody>
          <a:bodyPr>
            <a:normAutofit/>
          </a:bodyPr>
          <a:lstStyle/>
          <a:p>
            <a:r>
              <a:rPr lang="en-US" dirty="0"/>
              <a:t>SPAN – November 2023</a:t>
            </a:r>
          </a:p>
        </p:txBody>
      </p:sp>
      <p:sp>
        <p:nvSpPr>
          <p:cNvPr id="3" name="Subtitle 2">
            <a:extLst>
              <a:ext uri="{FF2B5EF4-FFF2-40B4-BE49-F238E27FC236}">
                <a16:creationId xmlns:a16="http://schemas.microsoft.com/office/drawing/2014/main" id="{B17443F9-921B-8B3B-616E-AD6E2243B60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523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A8D469-C355-A4E1-4362-971D0B20487D}"/>
              </a:ext>
            </a:extLst>
          </p:cNvPr>
          <p:cNvPicPr>
            <a:picLocks noChangeAspect="1"/>
          </p:cNvPicPr>
          <p:nvPr/>
        </p:nvPicPr>
        <p:blipFill>
          <a:blip r:embed="rId3"/>
          <a:stretch>
            <a:fillRect/>
          </a:stretch>
        </p:blipFill>
        <p:spPr>
          <a:xfrm>
            <a:off x="1749587" y="0"/>
            <a:ext cx="4956013" cy="6021149"/>
          </a:xfrm>
          <a:prstGeom prst="rect">
            <a:avLst/>
          </a:prstGeom>
        </p:spPr>
      </p:pic>
    </p:spTree>
    <p:extLst>
      <p:ext uri="{BB962C8B-B14F-4D97-AF65-F5344CB8AC3E}">
        <p14:creationId xmlns:p14="http://schemas.microsoft.com/office/powerpoint/2010/main" val="33236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15E86-3DBB-F733-ED6E-93671F22AFAE}"/>
              </a:ext>
            </a:extLst>
          </p:cNvPr>
          <p:cNvPicPr>
            <a:picLocks noChangeAspect="1"/>
          </p:cNvPicPr>
          <p:nvPr/>
        </p:nvPicPr>
        <p:blipFill>
          <a:blip r:embed="rId3"/>
          <a:stretch>
            <a:fillRect/>
          </a:stretch>
        </p:blipFill>
        <p:spPr>
          <a:xfrm>
            <a:off x="1188983" y="15551"/>
            <a:ext cx="6126217" cy="620948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35AF579-6BDD-4114-0E2F-7BC6D7D9DB5F}"/>
                  </a:ext>
                </a:extLst>
              </p14:cNvPr>
              <p14:cNvContentPartPr/>
              <p14:nvPr/>
            </p14:nvContentPartPr>
            <p14:xfrm>
              <a:off x="2938761" y="1109329"/>
              <a:ext cx="1053720" cy="48240"/>
            </p14:xfrm>
          </p:contentPart>
        </mc:Choice>
        <mc:Fallback xmlns="">
          <p:pic>
            <p:nvPicPr>
              <p:cNvPr id="7" name="Ink 6">
                <a:extLst>
                  <a:ext uri="{FF2B5EF4-FFF2-40B4-BE49-F238E27FC236}">
                    <a16:creationId xmlns:a16="http://schemas.microsoft.com/office/drawing/2014/main" id="{235AF579-6BDD-4114-0E2F-7BC6D7D9DB5F}"/>
                  </a:ext>
                </a:extLst>
              </p:cNvPr>
              <p:cNvPicPr/>
              <p:nvPr/>
            </p:nvPicPr>
            <p:blipFill>
              <a:blip r:embed="rId5"/>
              <a:stretch>
                <a:fillRect/>
              </a:stretch>
            </p:blipFill>
            <p:spPr>
              <a:xfrm>
                <a:off x="2884761" y="1001689"/>
                <a:ext cx="11613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B1AFE8A-599D-B6DB-CBCB-BD19A23083F2}"/>
                  </a:ext>
                </a:extLst>
              </p14:cNvPr>
              <p14:cNvContentPartPr/>
              <p14:nvPr/>
            </p14:nvContentPartPr>
            <p14:xfrm>
              <a:off x="3050721" y="1351609"/>
              <a:ext cx="3647880" cy="57240"/>
            </p14:xfrm>
          </p:contentPart>
        </mc:Choice>
        <mc:Fallback xmlns="">
          <p:pic>
            <p:nvPicPr>
              <p:cNvPr id="8" name="Ink 7">
                <a:extLst>
                  <a:ext uri="{FF2B5EF4-FFF2-40B4-BE49-F238E27FC236}">
                    <a16:creationId xmlns:a16="http://schemas.microsoft.com/office/drawing/2014/main" id="{1B1AFE8A-599D-B6DB-CBCB-BD19A23083F2}"/>
                  </a:ext>
                </a:extLst>
              </p:cNvPr>
              <p:cNvPicPr/>
              <p:nvPr/>
            </p:nvPicPr>
            <p:blipFill>
              <a:blip r:embed="rId7"/>
              <a:stretch>
                <a:fillRect/>
              </a:stretch>
            </p:blipFill>
            <p:spPr>
              <a:xfrm>
                <a:off x="2997081" y="1243609"/>
                <a:ext cx="3755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A9BA2AF-2341-AD08-AAFE-16C57943A3E5}"/>
                  </a:ext>
                </a:extLst>
              </p14:cNvPr>
              <p14:cNvContentPartPr/>
              <p14:nvPr/>
            </p14:nvContentPartPr>
            <p14:xfrm>
              <a:off x="2817441" y="1501729"/>
              <a:ext cx="1156320" cy="47160"/>
            </p14:xfrm>
          </p:contentPart>
        </mc:Choice>
        <mc:Fallback xmlns="">
          <p:pic>
            <p:nvPicPr>
              <p:cNvPr id="9" name="Ink 8">
                <a:extLst>
                  <a:ext uri="{FF2B5EF4-FFF2-40B4-BE49-F238E27FC236}">
                    <a16:creationId xmlns:a16="http://schemas.microsoft.com/office/drawing/2014/main" id="{4A9BA2AF-2341-AD08-AAFE-16C57943A3E5}"/>
                  </a:ext>
                </a:extLst>
              </p:cNvPr>
              <p:cNvPicPr/>
              <p:nvPr/>
            </p:nvPicPr>
            <p:blipFill>
              <a:blip r:embed="rId9"/>
              <a:stretch>
                <a:fillRect/>
              </a:stretch>
            </p:blipFill>
            <p:spPr>
              <a:xfrm>
                <a:off x="2763441" y="1393729"/>
                <a:ext cx="1263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7446393A-7DAE-3061-8EE5-2702807F64AA}"/>
                  </a:ext>
                </a:extLst>
              </p14:cNvPr>
              <p14:cNvContentPartPr/>
              <p14:nvPr/>
            </p14:nvContentPartPr>
            <p14:xfrm>
              <a:off x="4123881" y="1445569"/>
              <a:ext cx="2577960" cy="122400"/>
            </p14:xfrm>
          </p:contentPart>
        </mc:Choice>
        <mc:Fallback xmlns="">
          <p:pic>
            <p:nvPicPr>
              <p:cNvPr id="10" name="Ink 9">
                <a:extLst>
                  <a:ext uri="{FF2B5EF4-FFF2-40B4-BE49-F238E27FC236}">
                    <a16:creationId xmlns:a16="http://schemas.microsoft.com/office/drawing/2014/main" id="{7446393A-7DAE-3061-8EE5-2702807F64AA}"/>
                  </a:ext>
                </a:extLst>
              </p:cNvPr>
              <p:cNvPicPr/>
              <p:nvPr/>
            </p:nvPicPr>
            <p:blipFill>
              <a:blip r:embed="rId11"/>
              <a:stretch>
                <a:fillRect/>
              </a:stretch>
            </p:blipFill>
            <p:spPr>
              <a:xfrm>
                <a:off x="4070241" y="1337569"/>
                <a:ext cx="2685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83D9242-0A47-06CD-A89C-5108026FBDD3}"/>
                  </a:ext>
                </a:extLst>
              </p14:cNvPr>
              <p14:cNvContentPartPr/>
              <p14:nvPr/>
            </p14:nvContentPartPr>
            <p14:xfrm>
              <a:off x="2789361" y="1508929"/>
              <a:ext cx="3124800" cy="115200"/>
            </p14:xfrm>
          </p:contentPart>
        </mc:Choice>
        <mc:Fallback xmlns="">
          <p:pic>
            <p:nvPicPr>
              <p:cNvPr id="11" name="Ink 10">
                <a:extLst>
                  <a:ext uri="{FF2B5EF4-FFF2-40B4-BE49-F238E27FC236}">
                    <a16:creationId xmlns:a16="http://schemas.microsoft.com/office/drawing/2014/main" id="{B83D9242-0A47-06CD-A89C-5108026FBDD3}"/>
                  </a:ext>
                </a:extLst>
              </p:cNvPr>
              <p:cNvPicPr/>
              <p:nvPr/>
            </p:nvPicPr>
            <p:blipFill>
              <a:blip r:embed="rId13"/>
              <a:stretch>
                <a:fillRect/>
              </a:stretch>
            </p:blipFill>
            <p:spPr>
              <a:xfrm>
                <a:off x="2735721" y="1401289"/>
                <a:ext cx="32324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85CF995-0399-F80F-F363-3CFC5F84FEF1}"/>
                  </a:ext>
                </a:extLst>
              </p14:cNvPr>
              <p14:cNvContentPartPr/>
              <p14:nvPr/>
            </p14:nvContentPartPr>
            <p14:xfrm>
              <a:off x="3899961" y="1763449"/>
              <a:ext cx="652320" cy="75600"/>
            </p14:xfrm>
          </p:contentPart>
        </mc:Choice>
        <mc:Fallback xmlns="">
          <p:pic>
            <p:nvPicPr>
              <p:cNvPr id="12" name="Ink 11">
                <a:extLst>
                  <a:ext uri="{FF2B5EF4-FFF2-40B4-BE49-F238E27FC236}">
                    <a16:creationId xmlns:a16="http://schemas.microsoft.com/office/drawing/2014/main" id="{D85CF995-0399-F80F-F363-3CFC5F84FEF1}"/>
                  </a:ext>
                </a:extLst>
              </p:cNvPr>
              <p:cNvPicPr/>
              <p:nvPr/>
            </p:nvPicPr>
            <p:blipFill>
              <a:blip r:embed="rId15"/>
              <a:stretch>
                <a:fillRect/>
              </a:stretch>
            </p:blipFill>
            <p:spPr>
              <a:xfrm>
                <a:off x="3846321" y="1655449"/>
                <a:ext cx="759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2142C90-C278-B33A-4CB9-EC5AA3E818C1}"/>
                  </a:ext>
                </a:extLst>
              </p14:cNvPr>
              <p14:cNvContentPartPr/>
              <p14:nvPr/>
            </p14:nvContentPartPr>
            <p14:xfrm>
              <a:off x="6549921" y="987649"/>
              <a:ext cx="187560" cy="28080"/>
            </p14:xfrm>
          </p:contentPart>
        </mc:Choice>
        <mc:Fallback xmlns="">
          <p:pic>
            <p:nvPicPr>
              <p:cNvPr id="13" name="Ink 12">
                <a:extLst>
                  <a:ext uri="{FF2B5EF4-FFF2-40B4-BE49-F238E27FC236}">
                    <a16:creationId xmlns:a16="http://schemas.microsoft.com/office/drawing/2014/main" id="{32142C90-C278-B33A-4CB9-EC5AA3E818C1}"/>
                  </a:ext>
                </a:extLst>
              </p:cNvPr>
              <p:cNvPicPr/>
              <p:nvPr/>
            </p:nvPicPr>
            <p:blipFill>
              <a:blip r:embed="rId17"/>
              <a:stretch>
                <a:fillRect/>
              </a:stretch>
            </p:blipFill>
            <p:spPr>
              <a:xfrm>
                <a:off x="6513921" y="915649"/>
                <a:ext cx="259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48C0DDD-1F59-6DE1-6138-3085F4C7B5EE}"/>
                  </a:ext>
                </a:extLst>
              </p14:cNvPr>
              <p14:cNvContentPartPr/>
              <p14:nvPr/>
            </p14:nvContentPartPr>
            <p14:xfrm>
              <a:off x="2780361" y="1137769"/>
              <a:ext cx="148320" cy="10080"/>
            </p14:xfrm>
          </p:contentPart>
        </mc:Choice>
        <mc:Fallback xmlns="">
          <p:pic>
            <p:nvPicPr>
              <p:cNvPr id="14" name="Ink 13">
                <a:extLst>
                  <a:ext uri="{FF2B5EF4-FFF2-40B4-BE49-F238E27FC236}">
                    <a16:creationId xmlns:a16="http://schemas.microsoft.com/office/drawing/2014/main" id="{C48C0DDD-1F59-6DE1-6138-3085F4C7B5EE}"/>
                  </a:ext>
                </a:extLst>
              </p:cNvPr>
              <p:cNvPicPr/>
              <p:nvPr/>
            </p:nvPicPr>
            <p:blipFill>
              <a:blip r:embed="rId19"/>
              <a:stretch>
                <a:fillRect/>
              </a:stretch>
            </p:blipFill>
            <p:spPr>
              <a:xfrm>
                <a:off x="2744361" y="1065769"/>
                <a:ext cx="219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16CA7DF-8C3D-D219-4750-E8F65D147D39}"/>
                  </a:ext>
                </a:extLst>
              </p14:cNvPr>
              <p14:cNvContentPartPr/>
              <p14:nvPr/>
            </p14:nvContentPartPr>
            <p14:xfrm>
              <a:off x="5654241" y="2367529"/>
              <a:ext cx="1118880" cy="58320"/>
            </p14:xfrm>
          </p:contentPart>
        </mc:Choice>
        <mc:Fallback xmlns="">
          <p:pic>
            <p:nvPicPr>
              <p:cNvPr id="15" name="Ink 14">
                <a:extLst>
                  <a:ext uri="{FF2B5EF4-FFF2-40B4-BE49-F238E27FC236}">
                    <a16:creationId xmlns:a16="http://schemas.microsoft.com/office/drawing/2014/main" id="{F16CA7DF-8C3D-D219-4750-E8F65D147D39}"/>
                  </a:ext>
                </a:extLst>
              </p:cNvPr>
              <p:cNvPicPr/>
              <p:nvPr/>
            </p:nvPicPr>
            <p:blipFill>
              <a:blip r:embed="rId21"/>
              <a:stretch>
                <a:fillRect/>
              </a:stretch>
            </p:blipFill>
            <p:spPr>
              <a:xfrm>
                <a:off x="5618241" y="2295889"/>
                <a:ext cx="1190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9181F2E-B74B-2E3F-E545-EFED26F8D25D}"/>
                  </a:ext>
                </a:extLst>
              </p14:cNvPr>
              <p14:cNvContentPartPr/>
              <p14:nvPr/>
            </p14:nvContentPartPr>
            <p14:xfrm>
              <a:off x="4310361" y="2509009"/>
              <a:ext cx="1482840" cy="38880"/>
            </p14:xfrm>
          </p:contentPart>
        </mc:Choice>
        <mc:Fallback xmlns="">
          <p:pic>
            <p:nvPicPr>
              <p:cNvPr id="16" name="Ink 15">
                <a:extLst>
                  <a:ext uri="{FF2B5EF4-FFF2-40B4-BE49-F238E27FC236}">
                    <a16:creationId xmlns:a16="http://schemas.microsoft.com/office/drawing/2014/main" id="{F9181F2E-B74B-2E3F-E545-EFED26F8D25D}"/>
                  </a:ext>
                </a:extLst>
              </p:cNvPr>
              <p:cNvPicPr/>
              <p:nvPr/>
            </p:nvPicPr>
            <p:blipFill>
              <a:blip r:embed="rId23"/>
              <a:stretch>
                <a:fillRect/>
              </a:stretch>
            </p:blipFill>
            <p:spPr>
              <a:xfrm>
                <a:off x="4274721" y="2437009"/>
                <a:ext cx="1554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7015C76-FD44-0A63-42C2-90DDB008FF89}"/>
                  </a:ext>
                </a:extLst>
              </p14:cNvPr>
              <p14:cNvContentPartPr/>
              <p14:nvPr/>
            </p14:nvContentPartPr>
            <p14:xfrm>
              <a:off x="5905881" y="2508649"/>
              <a:ext cx="541080" cy="40320"/>
            </p14:xfrm>
          </p:contentPart>
        </mc:Choice>
        <mc:Fallback xmlns="">
          <p:pic>
            <p:nvPicPr>
              <p:cNvPr id="17" name="Ink 16">
                <a:extLst>
                  <a:ext uri="{FF2B5EF4-FFF2-40B4-BE49-F238E27FC236}">
                    <a16:creationId xmlns:a16="http://schemas.microsoft.com/office/drawing/2014/main" id="{57015C76-FD44-0A63-42C2-90DDB008FF89}"/>
                  </a:ext>
                </a:extLst>
              </p:cNvPr>
              <p:cNvPicPr/>
              <p:nvPr/>
            </p:nvPicPr>
            <p:blipFill>
              <a:blip r:embed="rId25"/>
              <a:stretch>
                <a:fillRect/>
              </a:stretch>
            </p:blipFill>
            <p:spPr>
              <a:xfrm>
                <a:off x="5870241" y="2437009"/>
                <a:ext cx="612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BF8864F-ADEE-B6A1-2ED1-EE4EACA43839}"/>
                  </a:ext>
                </a:extLst>
              </p14:cNvPr>
              <p14:cNvContentPartPr/>
              <p14:nvPr/>
            </p14:nvContentPartPr>
            <p14:xfrm>
              <a:off x="2938761" y="2649409"/>
              <a:ext cx="1296360" cy="59040"/>
            </p14:xfrm>
          </p:contentPart>
        </mc:Choice>
        <mc:Fallback xmlns="">
          <p:pic>
            <p:nvPicPr>
              <p:cNvPr id="18" name="Ink 17">
                <a:extLst>
                  <a:ext uri="{FF2B5EF4-FFF2-40B4-BE49-F238E27FC236}">
                    <a16:creationId xmlns:a16="http://schemas.microsoft.com/office/drawing/2014/main" id="{7BF8864F-ADEE-B6A1-2ED1-EE4EACA43839}"/>
                  </a:ext>
                </a:extLst>
              </p:cNvPr>
              <p:cNvPicPr/>
              <p:nvPr/>
            </p:nvPicPr>
            <p:blipFill>
              <a:blip r:embed="rId27"/>
              <a:stretch>
                <a:fillRect/>
              </a:stretch>
            </p:blipFill>
            <p:spPr>
              <a:xfrm>
                <a:off x="2902761" y="2577409"/>
                <a:ext cx="1368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F7F457EC-1308-ADD3-1008-6D4862772D56}"/>
                  </a:ext>
                </a:extLst>
              </p14:cNvPr>
              <p14:cNvContentPartPr/>
              <p14:nvPr/>
            </p14:nvContentPartPr>
            <p14:xfrm>
              <a:off x="4412961" y="2602609"/>
              <a:ext cx="1006560" cy="75240"/>
            </p14:xfrm>
          </p:contentPart>
        </mc:Choice>
        <mc:Fallback xmlns="">
          <p:pic>
            <p:nvPicPr>
              <p:cNvPr id="19" name="Ink 18">
                <a:extLst>
                  <a:ext uri="{FF2B5EF4-FFF2-40B4-BE49-F238E27FC236}">
                    <a16:creationId xmlns:a16="http://schemas.microsoft.com/office/drawing/2014/main" id="{F7F457EC-1308-ADD3-1008-6D4862772D56}"/>
                  </a:ext>
                </a:extLst>
              </p:cNvPr>
              <p:cNvPicPr/>
              <p:nvPr/>
            </p:nvPicPr>
            <p:blipFill>
              <a:blip r:embed="rId29"/>
              <a:stretch>
                <a:fillRect/>
              </a:stretch>
            </p:blipFill>
            <p:spPr>
              <a:xfrm>
                <a:off x="4377321" y="2530609"/>
                <a:ext cx="1078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2B40D4F-C453-F338-D997-A2628F0BE7A1}"/>
                  </a:ext>
                </a:extLst>
              </p14:cNvPr>
              <p14:cNvContentPartPr/>
              <p14:nvPr/>
            </p14:nvContentPartPr>
            <p14:xfrm>
              <a:off x="5616801" y="2619169"/>
              <a:ext cx="1151280" cy="68040"/>
            </p14:xfrm>
          </p:contentPart>
        </mc:Choice>
        <mc:Fallback xmlns="">
          <p:pic>
            <p:nvPicPr>
              <p:cNvPr id="20" name="Ink 19">
                <a:extLst>
                  <a:ext uri="{FF2B5EF4-FFF2-40B4-BE49-F238E27FC236}">
                    <a16:creationId xmlns:a16="http://schemas.microsoft.com/office/drawing/2014/main" id="{42B40D4F-C453-F338-D997-A2628F0BE7A1}"/>
                  </a:ext>
                </a:extLst>
              </p:cNvPr>
              <p:cNvPicPr/>
              <p:nvPr/>
            </p:nvPicPr>
            <p:blipFill>
              <a:blip r:embed="rId31"/>
              <a:stretch>
                <a:fillRect/>
              </a:stretch>
            </p:blipFill>
            <p:spPr>
              <a:xfrm>
                <a:off x="5580801" y="2547529"/>
                <a:ext cx="1222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F7403599-B6AD-42ED-D967-9BC3AA81F829}"/>
                  </a:ext>
                </a:extLst>
              </p14:cNvPr>
              <p14:cNvContentPartPr/>
              <p14:nvPr/>
            </p14:nvContentPartPr>
            <p14:xfrm>
              <a:off x="2948121" y="2826889"/>
              <a:ext cx="167040" cy="360"/>
            </p14:xfrm>
          </p:contentPart>
        </mc:Choice>
        <mc:Fallback xmlns="">
          <p:pic>
            <p:nvPicPr>
              <p:cNvPr id="21" name="Ink 20">
                <a:extLst>
                  <a:ext uri="{FF2B5EF4-FFF2-40B4-BE49-F238E27FC236}">
                    <a16:creationId xmlns:a16="http://schemas.microsoft.com/office/drawing/2014/main" id="{F7403599-B6AD-42ED-D967-9BC3AA81F829}"/>
                  </a:ext>
                </a:extLst>
              </p:cNvPr>
              <p:cNvPicPr/>
              <p:nvPr/>
            </p:nvPicPr>
            <p:blipFill>
              <a:blip r:embed="rId33"/>
              <a:stretch>
                <a:fillRect/>
              </a:stretch>
            </p:blipFill>
            <p:spPr>
              <a:xfrm>
                <a:off x="2912481" y="2755249"/>
                <a:ext cx="238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0BE58047-0E1E-A353-0DE5-1325F2B2846E}"/>
                  </a:ext>
                </a:extLst>
              </p14:cNvPr>
              <p14:cNvContentPartPr/>
              <p14:nvPr/>
            </p14:nvContentPartPr>
            <p14:xfrm>
              <a:off x="3004281" y="2956489"/>
              <a:ext cx="605520" cy="12960"/>
            </p14:xfrm>
          </p:contentPart>
        </mc:Choice>
        <mc:Fallback xmlns="">
          <p:pic>
            <p:nvPicPr>
              <p:cNvPr id="23" name="Ink 22">
                <a:extLst>
                  <a:ext uri="{FF2B5EF4-FFF2-40B4-BE49-F238E27FC236}">
                    <a16:creationId xmlns:a16="http://schemas.microsoft.com/office/drawing/2014/main" id="{0BE58047-0E1E-A353-0DE5-1325F2B2846E}"/>
                  </a:ext>
                </a:extLst>
              </p:cNvPr>
              <p:cNvPicPr/>
              <p:nvPr/>
            </p:nvPicPr>
            <p:blipFill>
              <a:blip r:embed="rId35"/>
              <a:stretch>
                <a:fillRect/>
              </a:stretch>
            </p:blipFill>
            <p:spPr>
              <a:xfrm>
                <a:off x="2968281" y="2884489"/>
                <a:ext cx="677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BA168D60-39AD-B76A-B96D-223B77EBE9E1}"/>
                  </a:ext>
                </a:extLst>
              </p14:cNvPr>
              <p14:cNvContentPartPr/>
              <p14:nvPr/>
            </p14:nvContentPartPr>
            <p14:xfrm>
              <a:off x="3899961" y="2961169"/>
              <a:ext cx="329400" cy="15840"/>
            </p14:xfrm>
          </p:contentPart>
        </mc:Choice>
        <mc:Fallback xmlns="">
          <p:pic>
            <p:nvPicPr>
              <p:cNvPr id="25" name="Ink 24">
                <a:extLst>
                  <a:ext uri="{FF2B5EF4-FFF2-40B4-BE49-F238E27FC236}">
                    <a16:creationId xmlns:a16="http://schemas.microsoft.com/office/drawing/2014/main" id="{BA168D60-39AD-B76A-B96D-223B77EBE9E1}"/>
                  </a:ext>
                </a:extLst>
              </p:cNvPr>
              <p:cNvPicPr/>
              <p:nvPr/>
            </p:nvPicPr>
            <p:blipFill>
              <a:blip r:embed="rId37"/>
              <a:stretch>
                <a:fillRect/>
              </a:stretch>
            </p:blipFill>
            <p:spPr>
              <a:xfrm>
                <a:off x="3864321" y="2889169"/>
                <a:ext cx="401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54549608-B359-3453-07C8-1782C343E860}"/>
                  </a:ext>
                </a:extLst>
              </p14:cNvPr>
              <p14:cNvContentPartPr/>
              <p14:nvPr/>
            </p14:nvContentPartPr>
            <p14:xfrm>
              <a:off x="4422321" y="2974129"/>
              <a:ext cx="885960" cy="30600"/>
            </p14:xfrm>
          </p:contentPart>
        </mc:Choice>
        <mc:Fallback xmlns="">
          <p:pic>
            <p:nvPicPr>
              <p:cNvPr id="27" name="Ink 26">
                <a:extLst>
                  <a:ext uri="{FF2B5EF4-FFF2-40B4-BE49-F238E27FC236}">
                    <a16:creationId xmlns:a16="http://schemas.microsoft.com/office/drawing/2014/main" id="{54549608-B359-3453-07C8-1782C343E860}"/>
                  </a:ext>
                </a:extLst>
              </p:cNvPr>
              <p:cNvPicPr/>
              <p:nvPr/>
            </p:nvPicPr>
            <p:blipFill>
              <a:blip r:embed="rId39"/>
              <a:stretch>
                <a:fillRect/>
              </a:stretch>
            </p:blipFill>
            <p:spPr>
              <a:xfrm>
                <a:off x="4386321" y="2902489"/>
                <a:ext cx="957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4B6D4F48-9892-CB4E-8E33-08283E59D1D2}"/>
                  </a:ext>
                </a:extLst>
              </p14:cNvPr>
              <p14:cNvContentPartPr/>
              <p14:nvPr/>
            </p14:nvContentPartPr>
            <p14:xfrm>
              <a:off x="5420601" y="2919409"/>
              <a:ext cx="1315800" cy="65880"/>
            </p14:xfrm>
          </p:contentPart>
        </mc:Choice>
        <mc:Fallback xmlns="">
          <p:pic>
            <p:nvPicPr>
              <p:cNvPr id="28" name="Ink 27">
                <a:extLst>
                  <a:ext uri="{FF2B5EF4-FFF2-40B4-BE49-F238E27FC236}">
                    <a16:creationId xmlns:a16="http://schemas.microsoft.com/office/drawing/2014/main" id="{4B6D4F48-9892-CB4E-8E33-08283E59D1D2}"/>
                  </a:ext>
                </a:extLst>
              </p:cNvPr>
              <p:cNvPicPr/>
              <p:nvPr/>
            </p:nvPicPr>
            <p:blipFill>
              <a:blip r:embed="rId41"/>
              <a:stretch>
                <a:fillRect/>
              </a:stretch>
            </p:blipFill>
            <p:spPr>
              <a:xfrm>
                <a:off x="5384961" y="2847409"/>
                <a:ext cx="1387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D01C6885-725F-AA52-B8F5-4D8755A4D19A}"/>
                  </a:ext>
                </a:extLst>
              </p14:cNvPr>
              <p14:cNvContentPartPr/>
              <p14:nvPr/>
            </p14:nvContentPartPr>
            <p14:xfrm>
              <a:off x="2994921" y="3080689"/>
              <a:ext cx="2361600" cy="74880"/>
            </p14:xfrm>
          </p:contentPart>
        </mc:Choice>
        <mc:Fallback xmlns="">
          <p:pic>
            <p:nvPicPr>
              <p:cNvPr id="31" name="Ink 30">
                <a:extLst>
                  <a:ext uri="{FF2B5EF4-FFF2-40B4-BE49-F238E27FC236}">
                    <a16:creationId xmlns:a16="http://schemas.microsoft.com/office/drawing/2014/main" id="{D01C6885-725F-AA52-B8F5-4D8755A4D19A}"/>
                  </a:ext>
                </a:extLst>
              </p:cNvPr>
              <p:cNvPicPr/>
              <p:nvPr/>
            </p:nvPicPr>
            <p:blipFill>
              <a:blip r:embed="rId43"/>
              <a:stretch>
                <a:fillRect/>
              </a:stretch>
            </p:blipFill>
            <p:spPr>
              <a:xfrm>
                <a:off x="2958921" y="3009049"/>
                <a:ext cx="2433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94890CB4-00FA-F38F-4FEA-5D18603C1630}"/>
                  </a:ext>
                </a:extLst>
              </p14:cNvPr>
              <p14:cNvContentPartPr/>
              <p14:nvPr/>
            </p14:nvContentPartPr>
            <p14:xfrm>
              <a:off x="2976201" y="4216489"/>
              <a:ext cx="257040" cy="11880"/>
            </p14:xfrm>
          </p:contentPart>
        </mc:Choice>
        <mc:Fallback xmlns="">
          <p:pic>
            <p:nvPicPr>
              <p:cNvPr id="32" name="Ink 31">
                <a:extLst>
                  <a:ext uri="{FF2B5EF4-FFF2-40B4-BE49-F238E27FC236}">
                    <a16:creationId xmlns:a16="http://schemas.microsoft.com/office/drawing/2014/main" id="{94890CB4-00FA-F38F-4FEA-5D18603C1630}"/>
                  </a:ext>
                </a:extLst>
              </p:cNvPr>
              <p:cNvPicPr/>
              <p:nvPr/>
            </p:nvPicPr>
            <p:blipFill>
              <a:blip r:embed="rId45"/>
              <a:stretch>
                <a:fillRect/>
              </a:stretch>
            </p:blipFill>
            <p:spPr>
              <a:xfrm>
                <a:off x="2940201" y="4144849"/>
                <a:ext cx="328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1BE8DAD8-E1BE-01C3-0DB1-2AA5B2369239}"/>
                  </a:ext>
                </a:extLst>
              </p14:cNvPr>
              <p14:cNvContentPartPr/>
              <p14:nvPr/>
            </p14:nvContentPartPr>
            <p14:xfrm>
              <a:off x="3312081" y="4207849"/>
              <a:ext cx="456480" cy="360"/>
            </p14:xfrm>
          </p:contentPart>
        </mc:Choice>
        <mc:Fallback xmlns="">
          <p:pic>
            <p:nvPicPr>
              <p:cNvPr id="33" name="Ink 32">
                <a:extLst>
                  <a:ext uri="{FF2B5EF4-FFF2-40B4-BE49-F238E27FC236}">
                    <a16:creationId xmlns:a16="http://schemas.microsoft.com/office/drawing/2014/main" id="{1BE8DAD8-E1BE-01C3-0DB1-2AA5B2369239}"/>
                  </a:ext>
                </a:extLst>
              </p:cNvPr>
              <p:cNvPicPr/>
              <p:nvPr/>
            </p:nvPicPr>
            <p:blipFill>
              <a:blip r:embed="rId47"/>
              <a:stretch>
                <a:fillRect/>
              </a:stretch>
            </p:blipFill>
            <p:spPr>
              <a:xfrm>
                <a:off x="3276441" y="4136209"/>
                <a:ext cx="528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35496A48-1C5F-1EE0-0F89-36EF8DEE4DD7}"/>
                  </a:ext>
                </a:extLst>
              </p14:cNvPr>
              <p14:cNvContentPartPr/>
              <p14:nvPr/>
            </p14:nvContentPartPr>
            <p14:xfrm>
              <a:off x="2938761" y="4431409"/>
              <a:ext cx="558720" cy="28440"/>
            </p14:xfrm>
          </p:contentPart>
        </mc:Choice>
        <mc:Fallback xmlns="">
          <p:pic>
            <p:nvPicPr>
              <p:cNvPr id="34" name="Ink 33">
                <a:extLst>
                  <a:ext uri="{FF2B5EF4-FFF2-40B4-BE49-F238E27FC236}">
                    <a16:creationId xmlns:a16="http://schemas.microsoft.com/office/drawing/2014/main" id="{35496A48-1C5F-1EE0-0F89-36EF8DEE4DD7}"/>
                  </a:ext>
                </a:extLst>
              </p:cNvPr>
              <p:cNvPicPr/>
              <p:nvPr/>
            </p:nvPicPr>
            <p:blipFill>
              <a:blip r:embed="rId49"/>
              <a:stretch>
                <a:fillRect/>
              </a:stretch>
            </p:blipFill>
            <p:spPr>
              <a:xfrm>
                <a:off x="2902761" y="4359769"/>
                <a:ext cx="630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0336F6F3-D908-28AB-60D4-B41277F0AED0}"/>
                  </a:ext>
                </a:extLst>
              </p14:cNvPr>
              <p14:cNvContentPartPr/>
              <p14:nvPr/>
            </p14:nvContentPartPr>
            <p14:xfrm>
              <a:off x="3704121" y="4440049"/>
              <a:ext cx="630360" cy="11160"/>
            </p14:xfrm>
          </p:contentPart>
        </mc:Choice>
        <mc:Fallback xmlns="">
          <p:pic>
            <p:nvPicPr>
              <p:cNvPr id="35" name="Ink 34">
                <a:extLst>
                  <a:ext uri="{FF2B5EF4-FFF2-40B4-BE49-F238E27FC236}">
                    <a16:creationId xmlns:a16="http://schemas.microsoft.com/office/drawing/2014/main" id="{0336F6F3-D908-28AB-60D4-B41277F0AED0}"/>
                  </a:ext>
                </a:extLst>
              </p:cNvPr>
              <p:cNvPicPr/>
              <p:nvPr/>
            </p:nvPicPr>
            <p:blipFill>
              <a:blip r:embed="rId51"/>
              <a:stretch>
                <a:fillRect/>
              </a:stretch>
            </p:blipFill>
            <p:spPr>
              <a:xfrm>
                <a:off x="3668121" y="4368409"/>
                <a:ext cx="702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939D6785-53EE-7C63-0A40-9CCE0A58FB5D}"/>
                  </a:ext>
                </a:extLst>
              </p14:cNvPr>
              <p14:cNvContentPartPr/>
              <p14:nvPr/>
            </p14:nvContentPartPr>
            <p14:xfrm>
              <a:off x="4581081" y="4468849"/>
              <a:ext cx="811080" cy="10440"/>
            </p14:xfrm>
          </p:contentPart>
        </mc:Choice>
        <mc:Fallback xmlns="">
          <p:pic>
            <p:nvPicPr>
              <p:cNvPr id="36" name="Ink 35">
                <a:extLst>
                  <a:ext uri="{FF2B5EF4-FFF2-40B4-BE49-F238E27FC236}">
                    <a16:creationId xmlns:a16="http://schemas.microsoft.com/office/drawing/2014/main" id="{939D6785-53EE-7C63-0A40-9CCE0A58FB5D}"/>
                  </a:ext>
                </a:extLst>
              </p:cNvPr>
              <p:cNvPicPr/>
              <p:nvPr/>
            </p:nvPicPr>
            <p:blipFill>
              <a:blip r:embed="rId53"/>
              <a:stretch>
                <a:fillRect/>
              </a:stretch>
            </p:blipFill>
            <p:spPr>
              <a:xfrm>
                <a:off x="4545081" y="4397209"/>
                <a:ext cx="882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C8C6D280-61B2-0C80-60A3-939ED1F91F09}"/>
                  </a:ext>
                </a:extLst>
              </p14:cNvPr>
              <p14:cNvContentPartPr/>
              <p14:nvPr/>
            </p14:nvContentPartPr>
            <p14:xfrm>
              <a:off x="5532921" y="4506289"/>
              <a:ext cx="54000" cy="360"/>
            </p14:xfrm>
          </p:contentPart>
        </mc:Choice>
        <mc:Fallback xmlns="">
          <p:pic>
            <p:nvPicPr>
              <p:cNvPr id="37" name="Ink 36">
                <a:extLst>
                  <a:ext uri="{FF2B5EF4-FFF2-40B4-BE49-F238E27FC236}">
                    <a16:creationId xmlns:a16="http://schemas.microsoft.com/office/drawing/2014/main" id="{C8C6D280-61B2-0C80-60A3-939ED1F91F09}"/>
                  </a:ext>
                </a:extLst>
              </p:cNvPr>
              <p:cNvPicPr/>
              <p:nvPr/>
            </p:nvPicPr>
            <p:blipFill>
              <a:blip r:embed="rId55"/>
              <a:stretch>
                <a:fillRect/>
              </a:stretch>
            </p:blipFill>
            <p:spPr>
              <a:xfrm>
                <a:off x="5496921" y="4434289"/>
                <a:ext cx="125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9D236C36-D612-CB13-19D4-4C64DCE18A7F}"/>
                  </a:ext>
                </a:extLst>
              </p14:cNvPr>
              <p14:cNvContentPartPr/>
              <p14:nvPr/>
            </p14:nvContentPartPr>
            <p14:xfrm>
              <a:off x="5840721" y="4463449"/>
              <a:ext cx="355680" cy="43560"/>
            </p14:xfrm>
          </p:contentPart>
        </mc:Choice>
        <mc:Fallback xmlns="">
          <p:pic>
            <p:nvPicPr>
              <p:cNvPr id="38" name="Ink 37">
                <a:extLst>
                  <a:ext uri="{FF2B5EF4-FFF2-40B4-BE49-F238E27FC236}">
                    <a16:creationId xmlns:a16="http://schemas.microsoft.com/office/drawing/2014/main" id="{9D236C36-D612-CB13-19D4-4C64DCE18A7F}"/>
                  </a:ext>
                </a:extLst>
              </p:cNvPr>
              <p:cNvPicPr/>
              <p:nvPr/>
            </p:nvPicPr>
            <p:blipFill>
              <a:blip r:embed="rId57"/>
              <a:stretch>
                <a:fillRect/>
              </a:stretch>
            </p:blipFill>
            <p:spPr>
              <a:xfrm>
                <a:off x="5804721" y="4391809"/>
                <a:ext cx="42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93C8BFBC-F2B5-27F9-4D8A-80B5273457BF}"/>
                  </a:ext>
                </a:extLst>
              </p14:cNvPr>
              <p14:cNvContentPartPr/>
              <p14:nvPr/>
            </p14:nvContentPartPr>
            <p14:xfrm>
              <a:off x="3741201" y="4550929"/>
              <a:ext cx="1533240" cy="50040"/>
            </p14:xfrm>
          </p:contentPart>
        </mc:Choice>
        <mc:Fallback xmlns="">
          <p:pic>
            <p:nvPicPr>
              <p:cNvPr id="39" name="Ink 38">
                <a:extLst>
                  <a:ext uri="{FF2B5EF4-FFF2-40B4-BE49-F238E27FC236}">
                    <a16:creationId xmlns:a16="http://schemas.microsoft.com/office/drawing/2014/main" id="{93C8BFBC-F2B5-27F9-4D8A-80B5273457BF}"/>
                  </a:ext>
                </a:extLst>
              </p:cNvPr>
              <p:cNvPicPr/>
              <p:nvPr/>
            </p:nvPicPr>
            <p:blipFill>
              <a:blip r:embed="rId59"/>
              <a:stretch>
                <a:fillRect/>
              </a:stretch>
            </p:blipFill>
            <p:spPr>
              <a:xfrm>
                <a:off x="3705561" y="4479289"/>
                <a:ext cx="1604880" cy="193680"/>
              </a:xfrm>
              <a:prstGeom prst="rect">
                <a:avLst/>
              </a:prstGeom>
            </p:spPr>
          </p:pic>
        </mc:Fallback>
      </mc:AlternateContent>
    </p:spTree>
    <p:extLst>
      <p:ext uri="{BB962C8B-B14F-4D97-AF65-F5344CB8AC3E}">
        <p14:creationId xmlns:p14="http://schemas.microsoft.com/office/powerpoint/2010/main" val="299325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3D6C2-F295-DE46-C362-674377EFF7C2}"/>
              </a:ext>
            </a:extLst>
          </p:cNvPr>
          <p:cNvPicPr>
            <a:picLocks noChangeAspect="1"/>
          </p:cNvPicPr>
          <p:nvPr/>
        </p:nvPicPr>
        <p:blipFill>
          <a:blip r:embed="rId3"/>
          <a:stretch>
            <a:fillRect/>
          </a:stretch>
        </p:blipFill>
        <p:spPr>
          <a:xfrm>
            <a:off x="1806106" y="0"/>
            <a:ext cx="4548360" cy="5638800"/>
          </a:xfrm>
          <a:prstGeom prst="rect">
            <a:avLst/>
          </a:prstGeom>
        </p:spPr>
      </p:pic>
    </p:spTree>
    <p:extLst>
      <p:ext uri="{BB962C8B-B14F-4D97-AF65-F5344CB8AC3E}">
        <p14:creationId xmlns:p14="http://schemas.microsoft.com/office/powerpoint/2010/main" val="327510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064B00-DE16-E535-4A8B-232D4922B675}"/>
              </a:ext>
            </a:extLst>
          </p:cNvPr>
          <p:cNvPicPr>
            <a:picLocks noChangeAspect="1"/>
          </p:cNvPicPr>
          <p:nvPr/>
        </p:nvPicPr>
        <p:blipFill>
          <a:blip r:embed="rId3"/>
          <a:stretch>
            <a:fillRect/>
          </a:stretch>
        </p:blipFill>
        <p:spPr>
          <a:xfrm>
            <a:off x="762000" y="533400"/>
            <a:ext cx="7467600" cy="5266848"/>
          </a:xfrm>
          <a:prstGeom prst="rect">
            <a:avLst/>
          </a:prstGeom>
        </p:spPr>
      </p:pic>
    </p:spTree>
    <p:extLst>
      <p:ext uri="{BB962C8B-B14F-4D97-AF65-F5344CB8AC3E}">
        <p14:creationId xmlns:p14="http://schemas.microsoft.com/office/powerpoint/2010/main" val="305397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424F-626F-2E7F-8144-9A36A8139823}"/>
              </a:ext>
            </a:extLst>
          </p:cNvPr>
          <p:cNvPicPr>
            <a:picLocks noChangeAspect="1"/>
          </p:cNvPicPr>
          <p:nvPr/>
        </p:nvPicPr>
        <p:blipFill>
          <a:blip r:embed="rId3"/>
          <a:stretch>
            <a:fillRect/>
          </a:stretch>
        </p:blipFill>
        <p:spPr>
          <a:xfrm>
            <a:off x="1828800" y="0"/>
            <a:ext cx="4728790" cy="6096000"/>
          </a:xfrm>
          <a:prstGeom prst="rect">
            <a:avLst/>
          </a:prstGeom>
        </p:spPr>
      </p:pic>
    </p:spTree>
    <p:extLst>
      <p:ext uri="{BB962C8B-B14F-4D97-AF65-F5344CB8AC3E}">
        <p14:creationId xmlns:p14="http://schemas.microsoft.com/office/powerpoint/2010/main" val="74187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A4654-D5CA-0753-4023-D085E4F7FD38}"/>
              </a:ext>
            </a:extLst>
          </p:cNvPr>
          <p:cNvPicPr>
            <a:picLocks noChangeAspect="1"/>
          </p:cNvPicPr>
          <p:nvPr/>
        </p:nvPicPr>
        <p:blipFill>
          <a:blip r:embed="rId3"/>
          <a:stretch>
            <a:fillRect/>
          </a:stretch>
        </p:blipFill>
        <p:spPr>
          <a:xfrm>
            <a:off x="1768116" y="0"/>
            <a:ext cx="5013684" cy="6131467"/>
          </a:xfrm>
          <a:prstGeom prst="rect">
            <a:avLst/>
          </a:prstGeom>
        </p:spPr>
      </p:pic>
    </p:spTree>
    <p:extLst>
      <p:ext uri="{BB962C8B-B14F-4D97-AF65-F5344CB8AC3E}">
        <p14:creationId xmlns:p14="http://schemas.microsoft.com/office/powerpoint/2010/main" val="455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BFB9C-E92E-E3CE-D37B-B0CEDE52042D}"/>
              </a:ext>
            </a:extLst>
          </p:cNvPr>
          <p:cNvPicPr>
            <a:picLocks noChangeAspect="1"/>
          </p:cNvPicPr>
          <p:nvPr/>
        </p:nvPicPr>
        <p:blipFill>
          <a:blip r:embed="rId3"/>
          <a:stretch>
            <a:fillRect/>
          </a:stretch>
        </p:blipFill>
        <p:spPr>
          <a:xfrm>
            <a:off x="1842796" y="0"/>
            <a:ext cx="4730620" cy="5943600"/>
          </a:xfrm>
          <a:prstGeom prst="rect">
            <a:avLst/>
          </a:prstGeom>
        </p:spPr>
      </p:pic>
    </p:spTree>
    <p:extLst>
      <p:ext uri="{BB962C8B-B14F-4D97-AF65-F5344CB8AC3E}">
        <p14:creationId xmlns:p14="http://schemas.microsoft.com/office/powerpoint/2010/main" val="49659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0E5181-5555-EFCA-ED44-495E0E6C0BF2}"/>
              </a:ext>
            </a:extLst>
          </p:cNvPr>
          <p:cNvPicPr>
            <a:picLocks noChangeAspect="1"/>
          </p:cNvPicPr>
          <p:nvPr/>
        </p:nvPicPr>
        <p:blipFill>
          <a:blip r:embed="rId3"/>
          <a:stretch>
            <a:fillRect/>
          </a:stretch>
        </p:blipFill>
        <p:spPr>
          <a:xfrm>
            <a:off x="1935447" y="0"/>
            <a:ext cx="4511435" cy="5867400"/>
          </a:xfrm>
          <a:prstGeom prst="rect">
            <a:avLst/>
          </a:prstGeom>
        </p:spPr>
      </p:pic>
    </p:spTree>
    <p:extLst>
      <p:ext uri="{BB962C8B-B14F-4D97-AF65-F5344CB8AC3E}">
        <p14:creationId xmlns:p14="http://schemas.microsoft.com/office/powerpoint/2010/main" val="38568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9F39D-E268-AC4A-8044-8E6576722338}"/>
              </a:ext>
            </a:extLst>
          </p:cNvPr>
          <p:cNvPicPr>
            <a:picLocks noChangeAspect="1"/>
          </p:cNvPicPr>
          <p:nvPr/>
        </p:nvPicPr>
        <p:blipFill>
          <a:blip r:embed="rId3"/>
          <a:stretch>
            <a:fillRect/>
          </a:stretch>
        </p:blipFill>
        <p:spPr>
          <a:xfrm>
            <a:off x="1447800" y="0"/>
            <a:ext cx="5704059" cy="5852796"/>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D7C7D63-EE9D-8647-D7AF-6777ECA44B43}"/>
                  </a:ext>
                </a:extLst>
              </p14:cNvPr>
              <p14:cNvContentPartPr/>
              <p14:nvPr/>
            </p14:nvContentPartPr>
            <p14:xfrm>
              <a:off x="2815624" y="1545044"/>
              <a:ext cx="10440" cy="8640"/>
            </p14:xfrm>
          </p:contentPart>
        </mc:Choice>
        <mc:Fallback xmlns="">
          <p:pic>
            <p:nvPicPr>
              <p:cNvPr id="6" name="Ink 5">
                <a:extLst>
                  <a:ext uri="{FF2B5EF4-FFF2-40B4-BE49-F238E27FC236}">
                    <a16:creationId xmlns:a16="http://schemas.microsoft.com/office/drawing/2014/main" id="{CD7C7D63-EE9D-8647-D7AF-6777ECA44B43}"/>
                  </a:ext>
                </a:extLst>
              </p:cNvPr>
              <p:cNvPicPr/>
              <p:nvPr/>
            </p:nvPicPr>
            <p:blipFill>
              <a:blip r:embed="rId5"/>
              <a:stretch>
                <a:fillRect/>
              </a:stretch>
            </p:blipFill>
            <p:spPr>
              <a:xfrm>
                <a:off x="2779984" y="1473404"/>
                <a:ext cx="82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99BC363-2376-177C-0D9A-36A8F5DB18BB}"/>
                  </a:ext>
                </a:extLst>
              </p14:cNvPr>
              <p14:cNvContentPartPr/>
              <p14:nvPr/>
            </p14:nvContentPartPr>
            <p14:xfrm>
              <a:off x="1957744" y="3058484"/>
              <a:ext cx="3600" cy="15120"/>
            </p14:xfrm>
          </p:contentPart>
        </mc:Choice>
        <mc:Fallback xmlns="">
          <p:pic>
            <p:nvPicPr>
              <p:cNvPr id="7" name="Ink 6">
                <a:extLst>
                  <a:ext uri="{FF2B5EF4-FFF2-40B4-BE49-F238E27FC236}">
                    <a16:creationId xmlns:a16="http://schemas.microsoft.com/office/drawing/2014/main" id="{499BC363-2376-177C-0D9A-36A8F5DB18BB}"/>
                  </a:ext>
                </a:extLst>
              </p:cNvPr>
              <p:cNvPicPr/>
              <p:nvPr/>
            </p:nvPicPr>
            <p:blipFill>
              <a:blip r:embed="rId7"/>
              <a:stretch>
                <a:fillRect/>
              </a:stretch>
            </p:blipFill>
            <p:spPr>
              <a:xfrm>
                <a:off x="1922104" y="2986484"/>
                <a:ext cx="75240" cy="158760"/>
              </a:xfrm>
              <a:prstGeom prst="rect">
                <a:avLst/>
              </a:prstGeom>
            </p:spPr>
          </p:pic>
        </mc:Fallback>
      </mc:AlternateContent>
    </p:spTree>
    <p:extLst>
      <p:ext uri="{BB962C8B-B14F-4D97-AF65-F5344CB8AC3E}">
        <p14:creationId xmlns:p14="http://schemas.microsoft.com/office/powerpoint/2010/main" val="251297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E60C-5BB4-8E2B-F76E-AA446E6FE17D}"/>
              </a:ext>
            </a:extLst>
          </p:cNvPr>
          <p:cNvSpPr>
            <a:spLocks noGrp="1"/>
          </p:cNvSpPr>
          <p:nvPr>
            <p:ph type="title"/>
          </p:nvPr>
        </p:nvSpPr>
        <p:spPr/>
        <p:txBody>
          <a:bodyPr/>
          <a:lstStyle/>
          <a:p>
            <a:r>
              <a:rPr lang="en-US" dirty="0"/>
              <a:t>So why read an NOA?</a:t>
            </a:r>
          </a:p>
        </p:txBody>
      </p:sp>
      <p:sp>
        <p:nvSpPr>
          <p:cNvPr id="3" name="Content Placeholder 2">
            <a:extLst>
              <a:ext uri="{FF2B5EF4-FFF2-40B4-BE49-F238E27FC236}">
                <a16:creationId xmlns:a16="http://schemas.microsoft.com/office/drawing/2014/main" id="{F3DA4BBB-C23B-CF68-000F-FDB401E1CFDE}"/>
              </a:ext>
            </a:extLst>
          </p:cNvPr>
          <p:cNvSpPr>
            <a:spLocks noGrp="1"/>
          </p:cNvSpPr>
          <p:nvPr>
            <p:ph idx="1"/>
          </p:nvPr>
        </p:nvSpPr>
        <p:spPr/>
        <p:txBody>
          <a:bodyPr/>
          <a:lstStyle/>
          <a:p>
            <a:r>
              <a:rPr lang="en-US" dirty="0"/>
              <a:t>Provides the basic and essential information needed to understand the contractual agreement between UCCS and the external sponsor</a:t>
            </a:r>
          </a:p>
          <a:p>
            <a:r>
              <a:rPr lang="en-US" dirty="0"/>
              <a:t>Helps contextualize the project and its expenditures. </a:t>
            </a:r>
          </a:p>
          <a:p>
            <a:endParaRPr lang="en-US" dirty="0"/>
          </a:p>
        </p:txBody>
      </p:sp>
    </p:spTree>
    <p:extLst>
      <p:ext uri="{BB962C8B-B14F-4D97-AF65-F5344CB8AC3E}">
        <p14:creationId xmlns:p14="http://schemas.microsoft.com/office/powerpoint/2010/main" val="130484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E476-1F4F-13A4-5994-191C4F0F013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F0D6E00-BAB1-8EA9-4CEE-F50CAEF7F852}"/>
              </a:ext>
            </a:extLst>
          </p:cNvPr>
          <p:cNvSpPr>
            <a:spLocks noGrp="1"/>
          </p:cNvSpPr>
          <p:nvPr>
            <p:ph idx="1"/>
          </p:nvPr>
        </p:nvSpPr>
        <p:spPr/>
        <p:txBody>
          <a:bodyPr/>
          <a:lstStyle/>
          <a:p>
            <a:r>
              <a:rPr lang="en-US" dirty="0"/>
              <a:t>Departmental Spotlight: </a:t>
            </a:r>
            <a:r>
              <a:rPr lang="en-US" b="1" dirty="0"/>
              <a:t>Marshall Ferguson</a:t>
            </a:r>
          </a:p>
          <a:p>
            <a:r>
              <a:rPr lang="en-US" b="1" dirty="0"/>
              <a:t>Brief Overview of RACC Professional Designations</a:t>
            </a:r>
          </a:p>
          <a:p>
            <a:r>
              <a:rPr lang="en-US" b="1" dirty="0"/>
              <a:t>How to Read a Notice of Award (NOA): (What You Need to Find and Why it Matters)</a:t>
            </a:r>
          </a:p>
          <a:p>
            <a:r>
              <a:rPr lang="en-US" b="1" dirty="0"/>
              <a:t>Updates from SPA and What’s to Come </a:t>
            </a:r>
          </a:p>
        </p:txBody>
      </p:sp>
    </p:spTree>
    <p:extLst>
      <p:ext uri="{BB962C8B-B14F-4D97-AF65-F5344CB8AC3E}">
        <p14:creationId xmlns:p14="http://schemas.microsoft.com/office/powerpoint/2010/main" val="266364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C8E3-5CC9-0F14-43FA-5B3BB2CF0931}"/>
              </a:ext>
            </a:extLst>
          </p:cNvPr>
          <p:cNvSpPr>
            <a:spLocks noGrp="1"/>
          </p:cNvSpPr>
          <p:nvPr>
            <p:ph type="title"/>
          </p:nvPr>
        </p:nvSpPr>
        <p:spPr/>
        <p:txBody>
          <a:bodyPr/>
          <a:lstStyle/>
          <a:p>
            <a:r>
              <a:rPr lang="en-US" dirty="0"/>
              <a:t>Key Elements to Any NOA</a:t>
            </a:r>
          </a:p>
        </p:txBody>
      </p:sp>
      <p:sp>
        <p:nvSpPr>
          <p:cNvPr id="3" name="Content Placeholder 2">
            <a:extLst>
              <a:ext uri="{FF2B5EF4-FFF2-40B4-BE49-F238E27FC236}">
                <a16:creationId xmlns:a16="http://schemas.microsoft.com/office/drawing/2014/main" id="{231423E2-FDF5-F298-0F9E-B57BCCA546A8}"/>
              </a:ext>
            </a:extLst>
          </p:cNvPr>
          <p:cNvSpPr>
            <a:spLocks noGrp="1"/>
          </p:cNvSpPr>
          <p:nvPr>
            <p:ph idx="1"/>
          </p:nvPr>
        </p:nvSpPr>
        <p:spPr/>
        <p:txBody>
          <a:bodyPr>
            <a:normAutofit fontScale="92500" lnSpcReduction="10000"/>
          </a:bodyPr>
          <a:lstStyle/>
          <a:p>
            <a:r>
              <a:rPr lang="en-US" dirty="0"/>
              <a:t>Award Type</a:t>
            </a:r>
          </a:p>
          <a:p>
            <a:r>
              <a:rPr lang="en-US" dirty="0"/>
              <a:t>Budget/Performance Period and Award Period</a:t>
            </a:r>
          </a:p>
          <a:p>
            <a:r>
              <a:rPr lang="en-US" dirty="0"/>
              <a:t>Performance Period Budget (vs. Future Funding) </a:t>
            </a:r>
          </a:p>
          <a:p>
            <a:r>
              <a:rPr lang="en-US" dirty="0"/>
              <a:t>Cost Sharing Commitments</a:t>
            </a:r>
          </a:p>
          <a:p>
            <a:r>
              <a:rPr lang="en-US" dirty="0"/>
              <a:t>Funding Restrictions</a:t>
            </a:r>
          </a:p>
          <a:p>
            <a:r>
              <a:rPr lang="en-US" dirty="0"/>
              <a:t>Milestones</a:t>
            </a:r>
          </a:p>
          <a:p>
            <a:r>
              <a:rPr lang="en-US" dirty="0"/>
              <a:t>Other Project Specific Terms and Conditions</a:t>
            </a:r>
          </a:p>
        </p:txBody>
      </p:sp>
    </p:spTree>
    <p:extLst>
      <p:ext uri="{BB962C8B-B14F-4D97-AF65-F5344CB8AC3E}">
        <p14:creationId xmlns:p14="http://schemas.microsoft.com/office/powerpoint/2010/main" val="425849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CF37-34F4-A2B6-F623-38736D1BDFB4}"/>
              </a:ext>
            </a:extLst>
          </p:cNvPr>
          <p:cNvSpPr>
            <a:spLocks noGrp="1"/>
          </p:cNvSpPr>
          <p:nvPr>
            <p:ph type="title"/>
          </p:nvPr>
        </p:nvSpPr>
        <p:spPr>
          <a:xfrm>
            <a:off x="457200" y="274638"/>
            <a:ext cx="8229600" cy="1143000"/>
          </a:xfrm>
        </p:spPr>
        <p:txBody>
          <a:bodyPr anchor="ctr">
            <a:normAutofit/>
          </a:bodyPr>
          <a:lstStyle/>
          <a:p>
            <a:r>
              <a:rPr lang="en-US" dirty="0"/>
              <a:t>Questions?</a:t>
            </a:r>
          </a:p>
        </p:txBody>
      </p:sp>
      <p:pic>
        <p:nvPicPr>
          <p:cNvPr id="5" name="Content Placeholder 4" descr="A group of question marks on a blackboard">
            <a:extLst>
              <a:ext uri="{FF2B5EF4-FFF2-40B4-BE49-F238E27FC236}">
                <a16:creationId xmlns:a16="http://schemas.microsoft.com/office/drawing/2014/main" id="{801251A6-2A3B-9991-E89A-23921F754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187" y="1600201"/>
            <a:ext cx="6665626" cy="4419600"/>
          </a:xfrm>
          <a:noFill/>
        </p:spPr>
      </p:pic>
    </p:spTree>
    <p:extLst>
      <p:ext uri="{BB962C8B-B14F-4D97-AF65-F5344CB8AC3E}">
        <p14:creationId xmlns:p14="http://schemas.microsoft.com/office/powerpoint/2010/main" val="292642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908E-4C1E-8A45-B7EA-3BEAC97A7091}"/>
              </a:ext>
            </a:extLst>
          </p:cNvPr>
          <p:cNvSpPr>
            <a:spLocks noGrp="1"/>
          </p:cNvSpPr>
          <p:nvPr>
            <p:ph type="title"/>
          </p:nvPr>
        </p:nvSpPr>
        <p:spPr/>
        <p:txBody>
          <a:bodyPr/>
          <a:lstStyle/>
          <a:p>
            <a:r>
              <a:rPr lang="en-US" dirty="0"/>
              <a:t>On the Horizon for SPA…</a:t>
            </a:r>
          </a:p>
        </p:txBody>
      </p:sp>
      <p:sp>
        <p:nvSpPr>
          <p:cNvPr id="3" name="Content Placeholder 2">
            <a:extLst>
              <a:ext uri="{FF2B5EF4-FFF2-40B4-BE49-F238E27FC236}">
                <a16:creationId xmlns:a16="http://schemas.microsoft.com/office/drawing/2014/main" id="{380C3746-2E07-DFAA-D449-4EBC8636A940}"/>
              </a:ext>
            </a:extLst>
          </p:cNvPr>
          <p:cNvSpPr>
            <a:spLocks noGrp="1"/>
          </p:cNvSpPr>
          <p:nvPr>
            <p:ph idx="1"/>
          </p:nvPr>
        </p:nvSpPr>
        <p:spPr/>
        <p:txBody>
          <a:bodyPr>
            <a:normAutofit lnSpcReduction="10000"/>
          </a:bodyPr>
          <a:lstStyle/>
          <a:p>
            <a:r>
              <a:rPr lang="en-US" dirty="0"/>
              <a:t>Website Updates…</a:t>
            </a:r>
          </a:p>
          <a:p>
            <a:pPr lvl="1"/>
            <a:r>
              <a:rPr lang="en-US" dirty="0"/>
              <a:t>Refresh and Reorganization of the SPA website</a:t>
            </a:r>
          </a:p>
          <a:p>
            <a:pPr lvl="1"/>
            <a:r>
              <a:rPr lang="en-US" dirty="0"/>
              <a:t>Adding a table summarizing: “Who should I reach out to for this?” </a:t>
            </a:r>
          </a:p>
          <a:p>
            <a:pPr lvl="2"/>
            <a:r>
              <a:rPr lang="en-US" dirty="0"/>
              <a:t>Can be used by PIs, Departmental Admins, and all Project Staff</a:t>
            </a:r>
          </a:p>
          <a:p>
            <a:pPr marL="0" indent="0">
              <a:buNone/>
            </a:pPr>
            <a:r>
              <a:rPr lang="en-US" dirty="0"/>
              <a:t>New SPAN Topics…</a:t>
            </a:r>
          </a:p>
          <a:p>
            <a:pPr lvl="1"/>
            <a:r>
              <a:rPr lang="en-US" dirty="0"/>
              <a:t>Subcontracts (Incoming) </a:t>
            </a:r>
          </a:p>
          <a:p>
            <a:pPr lvl="1"/>
            <a:r>
              <a:rPr lang="en-US" dirty="0"/>
              <a:t>Subcontracts (Outgoing) </a:t>
            </a:r>
          </a:p>
        </p:txBody>
      </p:sp>
    </p:spTree>
    <p:extLst>
      <p:ext uri="{BB962C8B-B14F-4D97-AF65-F5344CB8AC3E}">
        <p14:creationId xmlns:p14="http://schemas.microsoft.com/office/powerpoint/2010/main" val="398717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0EB2-ED49-9A51-713D-F111F84CEC54}"/>
              </a:ext>
            </a:extLst>
          </p:cNvPr>
          <p:cNvSpPr>
            <a:spLocks noGrp="1"/>
          </p:cNvSpPr>
          <p:nvPr>
            <p:ph type="title"/>
          </p:nvPr>
        </p:nvSpPr>
        <p:spPr/>
        <p:txBody>
          <a:bodyPr/>
          <a:lstStyle/>
          <a:p>
            <a:r>
              <a:rPr lang="en-US" dirty="0"/>
              <a:t>Departmental Spotlight: Marshall</a:t>
            </a:r>
          </a:p>
        </p:txBody>
      </p:sp>
      <p:sp>
        <p:nvSpPr>
          <p:cNvPr id="3" name="Content Placeholder 2">
            <a:extLst>
              <a:ext uri="{FF2B5EF4-FFF2-40B4-BE49-F238E27FC236}">
                <a16:creationId xmlns:a16="http://schemas.microsoft.com/office/drawing/2014/main" id="{402FE741-F5BC-E568-04E9-7A46A4EED4B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4552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1BAC-1B24-EBCA-BB73-34E4BB7D418B}"/>
              </a:ext>
            </a:extLst>
          </p:cNvPr>
          <p:cNvSpPr>
            <a:spLocks noGrp="1"/>
          </p:cNvSpPr>
          <p:nvPr>
            <p:ph type="title"/>
          </p:nvPr>
        </p:nvSpPr>
        <p:spPr/>
        <p:txBody>
          <a:bodyPr/>
          <a:lstStyle/>
          <a:p>
            <a:r>
              <a:rPr lang="en-US" dirty="0"/>
              <a:t>RACC – CRA / CFRA / CPFA</a:t>
            </a:r>
          </a:p>
        </p:txBody>
      </p:sp>
      <p:sp>
        <p:nvSpPr>
          <p:cNvPr id="3" name="Content Placeholder 2">
            <a:extLst>
              <a:ext uri="{FF2B5EF4-FFF2-40B4-BE49-F238E27FC236}">
                <a16:creationId xmlns:a16="http://schemas.microsoft.com/office/drawing/2014/main" id="{20859BF9-201F-40C2-96CC-36617F77EAC4}"/>
              </a:ext>
            </a:extLst>
          </p:cNvPr>
          <p:cNvSpPr>
            <a:spLocks noGrp="1"/>
          </p:cNvSpPr>
          <p:nvPr>
            <p:ph idx="1"/>
          </p:nvPr>
        </p:nvSpPr>
        <p:spPr>
          <a:xfrm>
            <a:off x="457200" y="1600201"/>
            <a:ext cx="8229600" cy="3352799"/>
          </a:xfrm>
        </p:spPr>
        <p:txBody>
          <a:bodyPr/>
          <a:lstStyle/>
          <a:p>
            <a:r>
              <a:rPr lang="en-US" dirty="0"/>
              <a:t>RACC is Research Administrators Certification Council</a:t>
            </a:r>
          </a:p>
          <a:p>
            <a:pPr lvl="1"/>
            <a:r>
              <a:rPr lang="en-US" dirty="0"/>
              <a:t>They are the Council that manages these professional designations:</a:t>
            </a:r>
          </a:p>
          <a:p>
            <a:pPr lvl="2"/>
            <a:r>
              <a:rPr lang="en-US" dirty="0"/>
              <a:t>Certified Research Administrator</a:t>
            </a:r>
          </a:p>
          <a:p>
            <a:pPr lvl="2"/>
            <a:r>
              <a:rPr lang="en-US" dirty="0"/>
              <a:t>Certified Financial Research Administrator</a:t>
            </a:r>
          </a:p>
          <a:p>
            <a:pPr lvl="2"/>
            <a:r>
              <a:rPr lang="en-US" dirty="0"/>
              <a:t>Certified Pre-Award Administrator</a:t>
            </a:r>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67250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828800"/>
            <a:ext cx="7772400" cy="1470025"/>
          </a:xfrm>
        </p:spPr>
        <p:txBody>
          <a:bodyPr>
            <a:normAutofit fontScale="90000"/>
          </a:bodyPr>
          <a:lstStyle/>
          <a:p>
            <a:br>
              <a:rPr lang="en-US" dirty="0"/>
            </a:br>
            <a:br>
              <a:rPr lang="en-US" dirty="0"/>
            </a:br>
            <a:br>
              <a:rPr lang="en-US" dirty="0"/>
            </a:br>
            <a:r>
              <a:rPr lang="en-US" dirty="0"/>
              <a:t>How to Read a Notice of Award (NOA)</a:t>
            </a:r>
            <a:br>
              <a:rPr lang="en-US" dirty="0"/>
            </a:br>
            <a:br>
              <a:rPr lang="en-US" dirty="0"/>
            </a:br>
            <a:br>
              <a:rPr lang="en-US" dirty="0"/>
            </a:br>
            <a:r>
              <a:rPr lang="en-US" sz="2700" dirty="0"/>
              <a:t>Marshall  Ferguson, Post-Award Specialist, OOR</a:t>
            </a:r>
            <a:br>
              <a:rPr lang="en-US" sz="2700" dirty="0"/>
            </a:br>
            <a:br>
              <a:rPr lang="en-US" sz="2700" dirty="0"/>
            </a:br>
            <a:r>
              <a:rPr lang="en-US" sz="2700" dirty="0"/>
              <a:t>Lin Kaplan, Senior Sponsored Projects Accountant, SPA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5609-98C8-A59A-777D-DC77DEE19730}"/>
              </a:ext>
            </a:extLst>
          </p:cNvPr>
          <p:cNvSpPr>
            <a:spLocks noGrp="1"/>
          </p:cNvSpPr>
          <p:nvPr>
            <p:ph type="title"/>
          </p:nvPr>
        </p:nvSpPr>
        <p:spPr/>
        <p:txBody>
          <a:bodyPr/>
          <a:lstStyle/>
          <a:p>
            <a:r>
              <a:rPr lang="en-US" dirty="0"/>
              <a:t>Notice of Award - Defined</a:t>
            </a:r>
          </a:p>
        </p:txBody>
      </p:sp>
      <p:sp>
        <p:nvSpPr>
          <p:cNvPr id="3" name="Content Placeholder 2">
            <a:extLst>
              <a:ext uri="{FF2B5EF4-FFF2-40B4-BE49-F238E27FC236}">
                <a16:creationId xmlns:a16="http://schemas.microsoft.com/office/drawing/2014/main" id="{65952C5C-6177-BF4E-15B1-479EC00DF9E7}"/>
              </a:ext>
            </a:extLst>
          </p:cNvPr>
          <p:cNvSpPr>
            <a:spLocks noGrp="1"/>
          </p:cNvSpPr>
          <p:nvPr>
            <p:ph idx="1"/>
          </p:nvPr>
        </p:nvSpPr>
        <p:spPr/>
        <p:txBody>
          <a:bodyPr/>
          <a:lstStyle/>
          <a:p>
            <a:r>
              <a:rPr lang="en-US" dirty="0"/>
              <a:t>It’s a legally binding document that contains or references all terms and conditions of the award and documents the obligation of funds.</a:t>
            </a:r>
          </a:p>
          <a:p>
            <a:r>
              <a:rPr lang="en-US" dirty="0"/>
              <a:t> PIs, OSP, SPA and the departmental research administrators should understand and comply with all award terms and conditions.</a:t>
            </a:r>
          </a:p>
        </p:txBody>
      </p:sp>
    </p:spTree>
    <p:extLst>
      <p:ext uri="{BB962C8B-B14F-4D97-AF65-F5344CB8AC3E}">
        <p14:creationId xmlns:p14="http://schemas.microsoft.com/office/powerpoint/2010/main" val="150772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33EB-8299-2D88-61B4-10F184EECFAE}"/>
              </a:ext>
            </a:extLst>
          </p:cNvPr>
          <p:cNvSpPr>
            <a:spLocks noGrp="1"/>
          </p:cNvSpPr>
          <p:nvPr>
            <p:ph type="title"/>
          </p:nvPr>
        </p:nvSpPr>
        <p:spPr/>
        <p:txBody>
          <a:bodyPr/>
          <a:lstStyle/>
          <a:p>
            <a:pPr algn="ctr"/>
            <a:r>
              <a:rPr lang="en-US" dirty="0"/>
              <a:t>Example – NSF Standard Grant</a:t>
            </a:r>
          </a:p>
        </p:txBody>
      </p:sp>
      <p:sp>
        <p:nvSpPr>
          <p:cNvPr id="3" name="Content Placeholder 2">
            <a:extLst>
              <a:ext uri="{FF2B5EF4-FFF2-40B4-BE49-F238E27FC236}">
                <a16:creationId xmlns:a16="http://schemas.microsoft.com/office/drawing/2014/main" id="{BD1FD2C6-2190-C008-909C-B3DC37A668B9}"/>
              </a:ext>
            </a:extLst>
          </p:cNvPr>
          <p:cNvSpPr>
            <a:spLocks noGrp="1"/>
          </p:cNvSpPr>
          <p:nvPr>
            <p:ph idx="1"/>
          </p:nvPr>
        </p:nvSpPr>
        <p:spPr/>
        <p:txBody>
          <a:bodyPr/>
          <a:lstStyle/>
          <a:p>
            <a:r>
              <a:rPr lang="en-US" dirty="0"/>
              <a:t>The next slides are snapshots of a NSF award housed in Academic Affairs</a:t>
            </a:r>
          </a:p>
          <a:p>
            <a:r>
              <a:rPr lang="en-US" dirty="0"/>
              <a:t>Each funding agency NOAs are formatted different (DoD, NIH, NEH, State, etc.)</a:t>
            </a:r>
          </a:p>
          <a:p>
            <a:r>
              <a:rPr lang="en-US" dirty="0"/>
              <a:t>Deep dive then overview</a:t>
            </a:r>
          </a:p>
          <a:p>
            <a:endParaRPr lang="en-US" dirty="0"/>
          </a:p>
        </p:txBody>
      </p:sp>
    </p:spTree>
    <p:extLst>
      <p:ext uri="{BB962C8B-B14F-4D97-AF65-F5344CB8AC3E}">
        <p14:creationId xmlns:p14="http://schemas.microsoft.com/office/powerpoint/2010/main" val="27391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50F9-0540-C5AC-AFDD-196A489A7A3F}"/>
              </a:ext>
            </a:extLst>
          </p:cNvPr>
          <p:cNvSpPr>
            <a:spLocks noGrp="1"/>
          </p:cNvSpPr>
          <p:nvPr>
            <p:ph type="title"/>
          </p:nvPr>
        </p:nvSpPr>
        <p:spPr/>
        <p:txBody>
          <a:bodyPr>
            <a:normAutofit fontScale="90000"/>
          </a:bodyPr>
          <a:lstStyle/>
          <a:p>
            <a:pPr algn="ctr"/>
            <a:r>
              <a:rPr lang="en-US" dirty="0"/>
              <a:t>NSF Awards – Composition of an NSF Award</a:t>
            </a:r>
          </a:p>
        </p:txBody>
      </p:sp>
      <p:sp>
        <p:nvSpPr>
          <p:cNvPr id="6" name="TextBox 5">
            <a:extLst>
              <a:ext uri="{FF2B5EF4-FFF2-40B4-BE49-F238E27FC236}">
                <a16:creationId xmlns:a16="http://schemas.microsoft.com/office/drawing/2014/main" id="{FF0F467C-3FFD-6793-327F-CA39FEF66FB2}"/>
              </a:ext>
            </a:extLst>
          </p:cNvPr>
          <p:cNvSpPr txBox="1"/>
          <p:nvPr/>
        </p:nvSpPr>
        <p:spPr>
          <a:xfrm>
            <a:off x="6019800" y="1143000"/>
            <a:ext cx="2362200" cy="369332"/>
          </a:xfrm>
          <a:prstGeom prst="rect">
            <a:avLst/>
          </a:prstGeom>
          <a:noFill/>
        </p:spPr>
        <p:txBody>
          <a:bodyPr wrap="square" rtlCol="0">
            <a:spAutoFit/>
          </a:bodyPr>
          <a:lstStyle/>
          <a:p>
            <a:r>
              <a:rPr lang="en-US" dirty="0"/>
              <a:t>From PAPPG 19-1 </a:t>
            </a:r>
          </a:p>
        </p:txBody>
      </p:sp>
      <p:pic>
        <p:nvPicPr>
          <p:cNvPr id="12" name="Content Placeholder 11">
            <a:extLst>
              <a:ext uri="{FF2B5EF4-FFF2-40B4-BE49-F238E27FC236}">
                <a16:creationId xmlns:a16="http://schemas.microsoft.com/office/drawing/2014/main" id="{3300E150-E0E9-7CFC-A5EC-67259184925F}"/>
              </a:ext>
            </a:extLst>
          </p:cNvPr>
          <p:cNvPicPr>
            <a:picLocks noGrp="1" noChangeAspect="1"/>
          </p:cNvPicPr>
          <p:nvPr>
            <p:ph idx="1"/>
          </p:nvPr>
        </p:nvPicPr>
        <p:blipFill>
          <a:blip r:embed="rId3"/>
          <a:stretch>
            <a:fillRect/>
          </a:stretch>
        </p:blipFill>
        <p:spPr>
          <a:xfrm>
            <a:off x="881560" y="1600200"/>
            <a:ext cx="7380880" cy="4419600"/>
          </a:xfrm>
        </p:spPr>
      </p:pic>
    </p:spTree>
    <p:extLst>
      <p:ext uri="{BB962C8B-B14F-4D97-AF65-F5344CB8AC3E}">
        <p14:creationId xmlns:p14="http://schemas.microsoft.com/office/powerpoint/2010/main" val="371145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7AE5B1-F013-4A90-3982-840AF1F2C469}"/>
              </a:ext>
            </a:extLst>
          </p:cNvPr>
          <p:cNvPicPr>
            <a:picLocks noChangeAspect="1"/>
          </p:cNvPicPr>
          <p:nvPr/>
        </p:nvPicPr>
        <p:blipFill>
          <a:blip r:embed="rId3"/>
          <a:stretch>
            <a:fillRect/>
          </a:stretch>
        </p:blipFill>
        <p:spPr>
          <a:xfrm>
            <a:off x="1749587" y="0"/>
            <a:ext cx="4954903" cy="6019800"/>
          </a:xfrm>
          <a:prstGeom prst="rect">
            <a:avLst/>
          </a:prstGeom>
        </p:spPr>
      </p:pic>
    </p:spTree>
    <p:extLst>
      <p:ext uri="{BB962C8B-B14F-4D97-AF65-F5344CB8AC3E}">
        <p14:creationId xmlns:p14="http://schemas.microsoft.com/office/powerpoint/2010/main" val="2468140500"/>
      </p:ext>
    </p:extLst>
  </p:cSld>
  <p:clrMapOvr>
    <a:masterClrMapping/>
  </p:clrMapOvr>
</p:sld>
</file>

<file path=ppt/theme/theme1.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7E1CEAFA31BF429C56E5C88088A0D7" ma:contentTypeVersion="10" ma:contentTypeDescription="Create a new document." ma:contentTypeScope="" ma:versionID="06bf19d7b30b8d15de9f9ac0c41616f9">
  <xsd:schema xmlns:xsd="http://www.w3.org/2001/XMLSchema" xmlns:xs="http://www.w3.org/2001/XMLSchema" xmlns:p="http://schemas.microsoft.com/office/2006/metadata/properties" xmlns:ns2="acc98fab-a7c4-49bd-b4a5-4aba66e4a245" xmlns:ns3="2b44e389-85fc-4760-a7e2-501f1e18230c" targetNamespace="http://schemas.microsoft.com/office/2006/metadata/properties" ma:root="true" ma:fieldsID="a8422a1bf443cf4ce7e422a5e82170a1" ns2:_="" ns3:_="">
    <xsd:import namespace="acc98fab-a7c4-49bd-b4a5-4aba66e4a245"/>
    <xsd:import namespace="2b44e389-85fc-4760-a7e2-501f1e1823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98fab-a7c4-49bd-b4a5-4aba66e4a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4e389-85fc-4760-a7e2-501f1e1823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027A55-0B78-4C73-9BA1-2D459D1CDC04}">
  <ds:schemaRefs>
    <ds:schemaRef ds:uri="http://schemas.microsoft.com/sharepoint/v3/contenttype/forms"/>
  </ds:schemaRefs>
</ds:datastoreItem>
</file>

<file path=customXml/itemProps2.xml><?xml version="1.0" encoding="utf-8"?>
<ds:datastoreItem xmlns:ds="http://schemas.openxmlformats.org/officeDocument/2006/customXml" ds:itemID="{63FBE483-A050-4406-863E-8766BAEC4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98fab-a7c4-49bd-b4a5-4aba66e4a245"/>
    <ds:schemaRef ds:uri="2b44e389-85fc-4760-a7e2-501f1e182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95FE6C-2946-4D8E-89D2-06DBE280686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uccs-powerpoint-template-2014-cobranded</Template>
  <TotalTime>7360</TotalTime>
  <Words>1995</Words>
  <Application>Microsoft Office PowerPoint</Application>
  <PresentationFormat>On-screen Show (4:3)</PresentationFormat>
  <Paragraphs>85</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uccs-powerpoint-template-2014-cobranded</vt:lpstr>
      <vt:lpstr>SPAN – November 2023</vt:lpstr>
      <vt:lpstr>Agenda:</vt:lpstr>
      <vt:lpstr>Departmental Spotlight: Marshall</vt:lpstr>
      <vt:lpstr>RACC – CRA / CFRA / CPFA</vt:lpstr>
      <vt:lpstr>   How to Read a Notice of Award (NOA)   Marshall  Ferguson, Post-Award Specialist, OOR  Lin Kaplan, Senior Sponsored Projects Accountant, SPA</vt:lpstr>
      <vt:lpstr>Notice of Award - Defined</vt:lpstr>
      <vt:lpstr>Example – NSF Standard Grant</vt:lpstr>
      <vt:lpstr>NSF Awards – Composition of an NSF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why read an NOA?</vt:lpstr>
      <vt:lpstr>Key Elements to Any NOA</vt:lpstr>
      <vt:lpstr>Questions?</vt:lpstr>
      <vt:lpstr>On the Horizon for SPA…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Kaplan</dc:creator>
  <cp:lastModifiedBy>Marshall Ferguson</cp:lastModifiedBy>
  <cp:revision>66</cp:revision>
  <cp:lastPrinted>2022-11-30T19:05:30Z</cp:lastPrinted>
  <dcterms:created xsi:type="dcterms:W3CDTF">2021-01-22T16:40:50Z</dcterms:created>
  <dcterms:modified xsi:type="dcterms:W3CDTF">2023-12-19T19:27:35Z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0x0101006C7E1CEAFA31BF429C56E5C88088A0D7</vt:lpwstr>
  </property>
</Properties>
</file>